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14"/>
  </p:notesMasterIdLst>
  <p:sldIdLst>
    <p:sldId id="256" r:id="rId3"/>
    <p:sldId id="257" r:id="rId4"/>
    <p:sldId id="262" r:id="rId5"/>
    <p:sldId id="311" r:id="rId6"/>
    <p:sldId id="310" r:id="rId7"/>
    <p:sldId id="305" r:id="rId8"/>
    <p:sldId id="264" r:id="rId9"/>
    <p:sldId id="307" r:id="rId10"/>
    <p:sldId id="300" r:id="rId11"/>
    <p:sldId id="309" r:id="rId12"/>
    <p:sldId id="308" r:id="rId13"/>
  </p:sldIdLst>
  <p:sldSz cx="9144000" cy="5143500" type="screen16x9"/>
  <p:notesSz cx="6858000" cy="9144000"/>
  <p:embeddedFontLst>
    <p:embeddedFont>
      <p:font typeface="Avenir" panose="02000503020000020003" pitchFamily="2" charset="0"/>
      <p:regular r:id="rId15"/>
      <p:italic r:id="rId16"/>
    </p:embeddedFont>
    <p:embeddedFont>
      <p:font typeface="Avenir Book" panose="02000503020000020003" pitchFamily="2" charset="0"/>
      <p:regular r:id="rId17"/>
      <p: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Lobster" pitchFamily="2" charset="77"/>
      <p:regular r:id="rId23"/>
    </p:embeddedFont>
    <p:embeddedFont>
      <p:font typeface="Nunito Sans" pitchFamily="2" charset="77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9728"/>
  </p:normalViewPr>
  <p:slideViewPr>
    <p:cSldViewPr snapToGrid="0">
      <p:cViewPr varScale="1">
        <p:scale>
          <a:sx n="152" d="100"/>
          <a:sy n="152" d="100"/>
        </p:scale>
        <p:origin x="102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231e351ad2_0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136" name="Google Shape;136;g2231e351ad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31e351ad2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31e351ad2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Recall quote from week 1: “Even though the data modelling phase represents only a relatively small share of the total development effort of data systems, its impact on the final result is probably greater than that of any other phase”</a:t>
            </a:r>
          </a:p>
        </p:txBody>
      </p:sp>
    </p:spTree>
    <p:extLst>
      <p:ext uri="{BB962C8B-B14F-4D97-AF65-F5344CB8AC3E}">
        <p14:creationId xmlns:p14="http://schemas.microsoft.com/office/powerpoint/2010/main" val="2857909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ABB833BC-E8C9-974F-B589-D12434093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31e351ad2_0_244:notes">
            <a:extLst>
              <a:ext uri="{FF2B5EF4-FFF2-40B4-BE49-F238E27FC236}">
                <a16:creationId xmlns:a16="http://schemas.microsoft.com/office/drawing/2014/main" id="{007FD177-CA10-C8D7-EAF0-D26FA05EB0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31e351ad2_0_244:notes">
            <a:extLst>
              <a:ext uri="{FF2B5EF4-FFF2-40B4-BE49-F238E27FC236}">
                <a16:creationId xmlns:a16="http://schemas.microsoft.com/office/drawing/2014/main" id="{46C39F17-1519-16E5-06EE-76992FA8C2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We often organize data hierarchically: filesystems, XML, HTML, JSON, …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Relational: group all entities of given type together.  Expensive (though as will be seen, indexes assuage that a lot), but allows for arbitrary relationships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1081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EB6513C9-182D-BE09-6436-1CAD11807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31e351ad2_0_244:notes">
            <a:extLst>
              <a:ext uri="{FF2B5EF4-FFF2-40B4-BE49-F238E27FC236}">
                <a16:creationId xmlns:a16="http://schemas.microsoft.com/office/drawing/2014/main" id="{B5EC3B4B-9B7E-10F1-1563-2372402EB6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31e351ad2_0_244:notes">
            <a:extLst>
              <a:ext uri="{FF2B5EF4-FFF2-40B4-BE49-F238E27FC236}">
                <a16:creationId xmlns:a16="http://schemas.microsoft.com/office/drawing/2014/main" id="{932C1E9F-FBFE-EF4C-B8F4-5860A401AB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Transactional: might split off infrequently-used attributes to limit amount of I/O required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Analytical: might grab desired attributes of species (scientific name, endemic, etc.) and just fold them into main observation table for convenience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8358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F5EA4-2496-7987-2F20-3B9F20673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08A88-368B-0080-5AD9-E6885896F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E8FDF-8264-01BC-5D27-384F79016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Pro: more efficient if that is a frequently needed quantity. Recall that all students will be in same table, so filtering/counting may be expensive.</a:t>
            </a:r>
          </a:p>
          <a:p>
            <a:r>
              <a:rPr lang="en-US" dirty="0"/>
              <a:t>Con: must be (re)computed, must remember to (re)compute it</a:t>
            </a:r>
          </a:p>
        </p:txBody>
      </p:sp>
    </p:spTree>
    <p:extLst>
      <p:ext uri="{BB962C8B-B14F-4D97-AF65-F5344CB8AC3E}">
        <p14:creationId xmlns:p14="http://schemas.microsoft.com/office/powerpoint/2010/main" val="3679654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821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C8E07-5CA6-5231-6ECA-8E731CF98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C448CB-839C-901F-298C-16CAF5FD5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5A799-0266-1F05-3CB1-D60150DC0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108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69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D1A1A-553F-FA47-6DFB-87876727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64458F-17AF-ED4B-E940-B03F200A3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B6291-FD61-0FD8-2DF1-BB5F751C5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388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D55DA-78ED-299F-E0AC-415820401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4B17E-776A-599C-9CC6-A90DC0955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6E958-5699-81AD-6E60-667AD1178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51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 i="0">
                <a:solidFill>
                  <a:srgbClr val="004B83"/>
                </a:solidFill>
                <a:latin typeface="Century Gothic" panose="020B0502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venir Book" panose="02000503020000020003" pitchFamily="2" charset="0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dk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7809" y="1154296"/>
            <a:ext cx="84522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94000" y="1887525"/>
            <a:ext cx="84522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32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4" name="Google Shape;64;p16"/>
          <p:cNvSpPr txBox="1"/>
          <p:nvPr/>
        </p:nvSpPr>
        <p:spPr>
          <a:xfrm>
            <a:off x="4472325" y="1162300"/>
            <a:ext cx="33441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531050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2"/>
          </p:nvPr>
        </p:nvSpPr>
        <p:spPr>
          <a:xfrm>
            <a:off x="4397775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+ horizontal image">
  <p:cSld name="Two Content Blocks + Pictur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/>
        </p:nvSpPr>
        <p:spPr>
          <a:xfrm>
            <a:off x="718800" y="1024875"/>
            <a:ext cx="77502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81630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73" name="Google Shape;7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 list + image">
  <p:cSld name="Two Content Blocks + Picture_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722300" cy="30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78" name="Google Shape;7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list">
  <p:cSld name="Two Content Blocks + Picture_2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ubTitle" idx="1"/>
          </p:nvPr>
        </p:nvSpPr>
        <p:spPr>
          <a:xfrm>
            <a:off x="535276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ubTitle" idx="3"/>
          </p:nvPr>
        </p:nvSpPr>
        <p:spPr>
          <a:xfrm>
            <a:off x="535276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531050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ubTitle" idx="5"/>
          </p:nvPr>
        </p:nvSpPr>
        <p:spPr>
          <a:xfrm>
            <a:off x="4810401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4806175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ubTitle" idx="7"/>
          </p:nvPr>
        </p:nvSpPr>
        <p:spPr>
          <a:xfrm>
            <a:off x="4810401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4806175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89" name="Google Shape;89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list">
  <p:cSld name="Two Content Blocks + Picture_2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2" name="Google Shape;92;p20"/>
          <p:cNvSpPr txBox="1"/>
          <p:nvPr/>
        </p:nvSpPr>
        <p:spPr>
          <a:xfrm>
            <a:off x="1149250" y="3624025"/>
            <a:ext cx="23898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ubTitle" idx="3"/>
          </p:nvPr>
        </p:nvSpPr>
        <p:spPr>
          <a:xfrm>
            <a:off x="534700" y="28620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4"/>
          </p:nvPr>
        </p:nvSpPr>
        <p:spPr>
          <a:xfrm>
            <a:off x="531050" y="33390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Navy" type="secHead">
  <p:cSld name="SECTION_HEADER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Moss">
  <p:cSld name="Section Header Moss">
    <p:bg>
      <p:bgPr>
        <a:solidFill>
          <a:schemeClr val="accent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Sea Green">
  <p:cSld name="Section Header Sea Green">
    <p:bg>
      <p:bgPr>
        <a:solidFill>
          <a:schemeClr val="accent3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Coral">
  <p:cSld name="Section Header Coral">
    <p:bg>
      <p:bgPr>
        <a:solidFill>
          <a:schemeClr val="accent4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20" name="Google Shape;12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old">
  <p:cSld name="Section Header Gold">
    <p:bg>
      <p:bgPr>
        <a:solidFill>
          <a:schemeClr val="lt2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entury Gothic"/>
              <a:buNone/>
              <a:defRPr sz="2700" b="1" i="0" u="none" strike="noStrike" cap="none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Aqua 1">
  <p:cSld name="Section Header Aqua_1">
    <p:bg>
      <p:bgPr>
        <a:solidFill>
          <a:schemeClr val="accen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>
            <a:off x="776288" y="32229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subTitle" idx="1"/>
          </p:nvPr>
        </p:nvSpPr>
        <p:spPr>
          <a:xfrm>
            <a:off x="805575" y="40524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32" name="Google Shape;132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70C0"/>
          </a:solidFill>
          <a:latin typeface="Century Gothic" panose="020B0502020202020204" pitchFamily="34" charset="0"/>
          <a:ea typeface="Century Gothic" panose="020B0502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25800" y="4844350"/>
            <a:ext cx="1951327" cy="1463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ctrTitle"/>
          </p:nvPr>
        </p:nvSpPr>
        <p:spPr>
          <a:xfrm>
            <a:off x="1801300" y="1805666"/>
            <a:ext cx="5822400" cy="669384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dirty="0">
                <a:solidFill>
                  <a:srgbClr val="FCFCFC"/>
                </a:solidFill>
              </a:rPr>
              <a:t>I</a:t>
            </a:r>
            <a:r>
              <a:rPr lang="en" sz="3900" dirty="0" err="1">
                <a:solidFill>
                  <a:srgbClr val="FCFCFC"/>
                </a:solidFill>
              </a:rPr>
              <a:t>ntroduction</a:t>
            </a:r>
            <a:r>
              <a:rPr lang="en" sz="3900" dirty="0">
                <a:solidFill>
                  <a:srgbClr val="FCFCFC"/>
                </a:solidFill>
              </a:rPr>
              <a:t> to SQL</a:t>
            </a:r>
            <a:endParaRPr sz="3900" dirty="0">
              <a:solidFill>
                <a:srgbClr val="FCFCFC"/>
              </a:solidFill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1819925" y="499050"/>
            <a:ext cx="7116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F1C23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0" name="Google Shape;140;p27"/>
          <p:cNvSpPr txBox="1"/>
          <p:nvPr/>
        </p:nvSpPr>
        <p:spPr>
          <a:xfrm>
            <a:off x="4289450" y="3754650"/>
            <a:ext cx="4469100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36575" rIns="64000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Greg </a:t>
            </a:r>
            <a:r>
              <a:rPr lang="en-US" sz="1700" dirty="0" err="1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Janée</a:t>
            </a:r>
            <a:endParaRPr sz="1700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Research Data Services, UCSB Library</a:t>
            </a:r>
            <a:endParaRPr sz="1300" dirty="0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 err="1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rds@library.ucsb.edu</a:t>
            </a:r>
            <a:endParaRPr sz="1300" dirty="0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FEBC1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200025" y="247650"/>
            <a:ext cx="71169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EDS213 - Databases &amp; Data Management</a:t>
            </a:r>
            <a:endParaRPr sz="1500" b="1" dirty="0"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Week </a:t>
            </a:r>
            <a:r>
              <a:rPr lang="en-US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3</a:t>
            </a:r>
            <a:endParaRPr sz="1500" b="1" dirty="0"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 dirty="0">
              <a:solidFill>
                <a:srgbClr val="F1C23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DD394F-4238-CED7-B93B-79FEC9EF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92C8E0-AA8D-FED6-880C-601DDECD5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the relationship of SQL to relational databases</a:t>
            </a:r>
          </a:p>
          <a:p>
            <a:r>
              <a:rPr lang="en-US" dirty="0"/>
              <a:t>Understand how local databases differ from client/server databases</a:t>
            </a:r>
          </a:p>
          <a:p>
            <a:r>
              <a:rPr lang="en-US" dirty="0"/>
              <a:t>Understand basic SQL syntax and statements</a:t>
            </a:r>
          </a:p>
          <a:p>
            <a:r>
              <a:rPr lang="en-US" dirty="0"/>
              <a:t>Be able to answer basic questions about data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183F7-8A39-501D-ED5D-4756FC7BCA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8310D-0028-3C86-EF82-616755EC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week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FE6A6-33C7-E05D-AC6A-04065B23C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Data modeling is an important part of the process of working with data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To have confidence in data, we need assurance that it matches our assumptions and expectations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Relational databases/SQL provide an opportunity (a place) to both define and constrain data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165A6-4772-6692-ED40-2438750412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1217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>
          <a:extLst>
            <a:ext uri="{FF2B5EF4-FFF2-40B4-BE49-F238E27FC236}">
              <a16:creationId xmlns:a16="http://schemas.microsoft.com/office/drawing/2014/main" id="{DC490CA8-AA50-963A-7B44-64F33FF3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F76261-BECE-3891-564D-0E151C8DA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relational way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5C6F32-5741-84F8-289F-0D28A48E2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152475"/>
            <a:ext cx="3824072" cy="3416400"/>
          </a:xfrm>
        </p:spPr>
        <p:txBody>
          <a:bodyPr>
            <a:normAutofit/>
          </a:bodyPr>
          <a:lstStyle/>
          <a:p>
            <a:r>
              <a:rPr lang="en-US" dirty="0"/>
              <a:t>Hierarchical: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Sites</a:t>
            </a:r>
          </a:p>
          <a:p>
            <a:pPr lvl="2"/>
            <a:r>
              <a:rPr lang="en-US" dirty="0">
                <a:latin typeface="Avenir Book" panose="02000503020000020003" pitchFamily="2" charset="0"/>
              </a:rPr>
              <a:t>Nests</a:t>
            </a:r>
          </a:p>
          <a:p>
            <a:pPr lvl="3"/>
            <a:r>
              <a:rPr lang="en-US" dirty="0">
                <a:latin typeface="Avenir Book" panose="02000503020000020003" pitchFamily="2" charset="0"/>
              </a:rPr>
              <a:t>Eggs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DCE13-B3C6-73FF-9651-322DCD6B4F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3BACA38-4AA4-BD04-6627-1685C229494D}"/>
              </a:ext>
            </a:extLst>
          </p:cNvPr>
          <p:cNvSpPr txBox="1">
            <a:spLocks/>
          </p:cNvSpPr>
          <p:nvPr/>
        </p:nvSpPr>
        <p:spPr>
          <a:xfrm>
            <a:off x="4421883" y="1152475"/>
            <a:ext cx="405057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venir Book" panose="02000503020000020003" pitchFamily="2" charset="0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Relational: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10A42C-8B5E-F606-AD87-28032379301B}"/>
              </a:ext>
            </a:extLst>
          </p:cNvPr>
          <p:cNvSpPr/>
          <p:nvPr/>
        </p:nvSpPr>
        <p:spPr>
          <a:xfrm>
            <a:off x="4133136" y="1949042"/>
            <a:ext cx="829625" cy="5727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BEA2EE-D330-FD43-1475-927C50204EAB}"/>
              </a:ext>
            </a:extLst>
          </p:cNvPr>
          <p:cNvSpPr/>
          <p:nvPr/>
        </p:nvSpPr>
        <p:spPr>
          <a:xfrm>
            <a:off x="5887983" y="1950440"/>
            <a:ext cx="829625" cy="5727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Nests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AD87C9-F365-EC92-889F-D5B09FFA1C56}"/>
              </a:ext>
            </a:extLst>
          </p:cNvPr>
          <p:cNvSpPr/>
          <p:nvPr/>
        </p:nvSpPr>
        <p:spPr>
          <a:xfrm>
            <a:off x="7642831" y="1949042"/>
            <a:ext cx="829625" cy="5727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Eggs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8B1CE9D-0D48-674E-902F-E768BFAC1F0E}"/>
              </a:ext>
            </a:extLst>
          </p:cNvPr>
          <p:cNvGrpSpPr/>
          <p:nvPr/>
        </p:nvGrpSpPr>
        <p:grpSpPr>
          <a:xfrm>
            <a:off x="4962761" y="2235392"/>
            <a:ext cx="2680070" cy="1398"/>
            <a:chOff x="4962761" y="2235392"/>
            <a:chExt cx="2680070" cy="139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3C15CE0-4C05-36D4-5D73-892A6ACB5E9C}"/>
                </a:ext>
              </a:extLst>
            </p:cNvPr>
            <p:cNvCxnSpPr>
              <a:cxnSpLocks/>
              <a:stCxn id="9" idx="1"/>
              <a:endCxn id="8" idx="3"/>
            </p:cNvCxnSpPr>
            <p:nvPr/>
          </p:nvCxnSpPr>
          <p:spPr>
            <a:xfrm flipH="1">
              <a:off x="6717608" y="2235392"/>
              <a:ext cx="925223" cy="139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45F2A09-E8A0-936F-62D0-3A590708B23A}"/>
                </a:ext>
              </a:extLst>
            </p:cNvPr>
            <p:cNvCxnSpPr>
              <a:cxnSpLocks/>
              <a:stCxn id="8" idx="1"/>
              <a:endCxn id="3" idx="3"/>
            </p:cNvCxnSpPr>
            <p:nvPr/>
          </p:nvCxnSpPr>
          <p:spPr>
            <a:xfrm flipH="1" flipV="1">
              <a:off x="4962761" y="2235392"/>
              <a:ext cx="925222" cy="139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FBD3B4E-5E6B-FEC6-6153-0AAB895DF896}"/>
              </a:ext>
            </a:extLst>
          </p:cNvPr>
          <p:cNvGrpSpPr/>
          <p:nvPr/>
        </p:nvGrpSpPr>
        <p:grpSpPr>
          <a:xfrm>
            <a:off x="4547949" y="2521742"/>
            <a:ext cx="3609834" cy="2203812"/>
            <a:chOff x="4547949" y="2521742"/>
            <a:chExt cx="3609834" cy="220381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8104DD-1A93-335F-3D84-E558052A4088}"/>
                </a:ext>
              </a:extLst>
            </p:cNvPr>
            <p:cNvSpPr/>
            <p:nvPr/>
          </p:nvSpPr>
          <p:spPr>
            <a:xfrm>
              <a:off x="6447170" y="3007229"/>
              <a:ext cx="829625" cy="5727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Species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25B057C-2DA3-9C98-F966-65E87179F7C9}"/>
                </a:ext>
              </a:extLst>
            </p:cNvPr>
            <p:cNvSpPr/>
            <p:nvPr/>
          </p:nvSpPr>
          <p:spPr>
            <a:xfrm>
              <a:off x="4955327" y="2958483"/>
              <a:ext cx="1040961" cy="5727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Observers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F80DB79-61D2-3FFF-6FF0-06F24F4A9820}"/>
                </a:ext>
              </a:extLst>
            </p:cNvPr>
            <p:cNvSpPr/>
            <p:nvPr/>
          </p:nvSpPr>
          <p:spPr>
            <a:xfrm>
              <a:off x="5228278" y="3681558"/>
              <a:ext cx="1040961" cy="5727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Predators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B7BE1DC-776F-509A-FB1C-69A3B9E02861}"/>
                </a:ext>
              </a:extLst>
            </p:cNvPr>
            <p:cNvSpPr/>
            <p:nvPr/>
          </p:nvSpPr>
          <p:spPr>
            <a:xfrm>
              <a:off x="6197127" y="3915524"/>
              <a:ext cx="1040961" cy="5727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Weather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8F6951-DC44-BDE2-A049-562BD9412D46}"/>
                </a:ext>
              </a:extLst>
            </p:cNvPr>
            <p:cNvSpPr/>
            <p:nvPr/>
          </p:nvSpPr>
          <p:spPr>
            <a:xfrm>
              <a:off x="7116822" y="4152854"/>
              <a:ext cx="1040961" cy="5727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…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BBFDB2C-1439-2B5F-DA56-23E763CF621F}"/>
                </a:ext>
              </a:extLst>
            </p:cNvPr>
            <p:cNvCxnSpPr>
              <a:cxnSpLocks/>
              <a:stCxn id="8" idx="2"/>
              <a:endCxn id="10" idx="0"/>
            </p:cNvCxnSpPr>
            <p:nvPr/>
          </p:nvCxnSpPr>
          <p:spPr>
            <a:xfrm>
              <a:off x="6302796" y="2523140"/>
              <a:ext cx="559187" cy="48408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955AD1C-EABE-1562-B830-6CC3A63D02C0}"/>
                </a:ext>
              </a:extLst>
            </p:cNvPr>
            <p:cNvCxnSpPr>
              <a:cxnSpLocks/>
              <a:stCxn id="8" idx="2"/>
              <a:endCxn id="11" idx="0"/>
            </p:cNvCxnSpPr>
            <p:nvPr/>
          </p:nvCxnSpPr>
          <p:spPr>
            <a:xfrm flipH="1">
              <a:off x="5475808" y="2523140"/>
              <a:ext cx="826988" cy="43534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8225C99-9855-4D42-F45E-BCE796BB5108}"/>
                </a:ext>
              </a:extLst>
            </p:cNvPr>
            <p:cNvCxnSpPr>
              <a:cxnSpLocks/>
              <a:stCxn id="11" idx="0"/>
              <a:endCxn id="3" idx="2"/>
            </p:cNvCxnSpPr>
            <p:nvPr/>
          </p:nvCxnSpPr>
          <p:spPr>
            <a:xfrm flipH="1" flipV="1">
              <a:off x="4547949" y="2521742"/>
              <a:ext cx="927859" cy="43674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948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>
          <a:extLst>
            <a:ext uri="{FF2B5EF4-FFF2-40B4-BE49-F238E27FC236}">
              <a16:creationId xmlns:a16="http://schemas.microsoft.com/office/drawing/2014/main" id="{76F517FE-09F1-1A31-73E9-EF3BE4ED3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B3C96F-E2A7-1327-94FA-6A237BFF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modeling parting thoughts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A529D9-082F-9E12-85C2-378CB2A73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 modeling depends on functional needs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Data entry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Recall table with species counts listed in wide format</a:t>
            </a:r>
          </a:p>
          <a:p>
            <a:r>
              <a:rPr lang="en-US" dirty="0"/>
              <a:t>Transactional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Might split one entity into different tables</a:t>
            </a:r>
          </a:p>
          <a:p>
            <a:r>
              <a:rPr lang="en-US" dirty="0"/>
              <a:t>Analytical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Might </a:t>
            </a:r>
            <a:r>
              <a:rPr lang="en-US" dirty="0" err="1">
                <a:latin typeface="Avenir Book" panose="02000503020000020003" pitchFamily="2" charset="0"/>
              </a:rPr>
              <a:t>denormalize</a:t>
            </a:r>
            <a:r>
              <a:rPr lang="en-US" dirty="0">
                <a:latin typeface="Avenir Book" panose="02000503020000020003" pitchFamily="2" charset="0"/>
              </a:rPr>
              <a:t>, even down to one table, for simplicity/sanity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8E294-B705-30FA-40D4-EB5E084F59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32678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5C796-DEEA-6AA6-8BCA-2CA021740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15880-FA24-58C4-AF9D-CF96C5612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idea or not?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84AFA-A2D5-9DF1-1CC7-4043A59863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A46DF75-C4BD-91F6-6F64-175BF807C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233810"/>
              </p:ext>
            </p:extLst>
          </p:nvPr>
        </p:nvGraphicFramePr>
        <p:xfrm>
          <a:off x="3028427" y="1624957"/>
          <a:ext cx="2792031" cy="2630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930">
                  <a:extLst>
                    <a:ext uri="{9D8B030D-6E8A-4147-A177-3AD203B41FA5}">
                      <a16:colId xmlns:a16="http://schemas.microsoft.com/office/drawing/2014/main" val="3496730573"/>
                    </a:ext>
                  </a:extLst>
                </a:gridCol>
                <a:gridCol w="1447101">
                  <a:extLst>
                    <a:ext uri="{9D8B030D-6E8A-4147-A177-3AD203B41FA5}">
                      <a16:colId xmlns:a16="http://schemas.microsoft.com/office/drawing/2014/main" val="3590654764"/>
                    </a:ext>
                  </a:extLst>
                </a:gridCol>
              </a:tblGrid>
              <a:tr h="438407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House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708830"/>
                  </a:ext>
                </a:extLst>
              </a:tr>
              <a:tr h="438407">
                <a:tc>
                  <a:txBody>
                    <a:bodyPr/>
                    <a:lstStyle/>
                    <a:p>
                      <a:r>
                        <a:rPr lang="en-US" dirty="0" err="1"/>
                        <a:t>House_ID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integer (PK)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99677"/>
                  </a:ext>
                </a:extLst>
              </a:tr>
              <a:tr h="438407"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382681"/>
                  </a:ext>
                </a:extLst>
              </a:tr>
              <a:tr h="438407">
                <a:tc>
                  <a:txBody>
                    <a:bodyPr/>
                    <a:lstStyle/>
                    <a:p>
                      <a:r>
                        <a:rPr lang="en-US" dirty="0"/>
                        <a:t>Housemaster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16037"/>
                  </a:ext>
                </a:extLst>
              </a:tr>
              <a:tr h="438407">
                <a:tc>
                  <a:txBody>
                    <a:bodyPr/>
                    <a:lstStyle/>
                    <a:p>
                      <a:r>
                        <a:rPr lang="en-US" dirty="0"/>
                        <a:t>Animal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45993"/>
                  </a:ext>
                </a:extLst>
              </a:tr>
              <a:tr h="438407">
                <a:tc>
                  <a:txBody>
                    <a:bodyPr/>
                    <a:lstStyle/>
                    <a:p>
                      <a:r>
                        <a:rPr lang="en-US" dirty="0" err="1"/>
                        <a:t>Num_students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801376"/>
                  </a:ext>
                </a:extLst>
              </a:tr>
            </a:tbl>
          </a:graphicData>
        </a:graphic>
      </p:graphicFrame>
      <p:sp>
        <p:nvSpPr>
          <p:cNvPr id="11" name="Right Arrow 10">
            <a:extLst>
              <a:ext uri="{FF2B5EF4-FFF2-40B4-BE49-F238E27FC236}">
                <a16:creationId xmlns:a16="http://schemas.microsoft.com/office/drawing/2014/main" id="{16A2A594-B48E-2BE6-5824-5910FE93FC0A}"/>
              </a:ext>
            </a:extLst>
          </p:cNvPr>
          <p:cNvSpPr/>
          <p:nvPr/>
        </p:nvSpPr>
        <p:spPr>
          <a:xfrm>
            <a:off x="2290194" y="3934437"/>
            <a:ext cx="545284" cy="18455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27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5DE4-05F5-63CD-734A-28BF95EAA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Relational database – why?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2179D-5C99-6569-AFA9-8AE546A07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venir Book" panose="02000503020000020003" pitchFamily="2" charset="0"/>
              </a:rPr>
              <a:t>Want a single, unified view of data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Work with data too large to fit in memory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R/Python </a:t>
            </a:r>
            <a:r>
              <a:rPr lang="en-US" dirty="0" err="1">
                <a:latin typeface="Avenir Book" panose="02000503020000020003" pitchFamily="2" charset="0"/>
              </a:rPr>
              <a:t>dataframes</a:t>
            </a:r>
            <a:r>
              <a:rPr lang="en-US" dirty="0">
                <a:latin typeface="Avenir Book" panose="02000503020000020003" pitchFamily="2" charset="0"/>
              </a:rPr>
              <a:t>: limited to RAM (typically, a few GB)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Local database (</a:t>
            </a:r>
            <a:r>
              <a:rPr lang="en-US" dirty="0" err="1">
                <a:latin typeface="Avenir Book" panose="02000503020000020003" pitchFamily="2" charset="0"/>
              </a:rPr>
              <a:t>DuckDB</a:t>
            </a:r>
            <a:r>
              <a:rPr lang="en-US" dirty="0">
                <a:latin typeface="Avenir Book" panose="02000503020000020003" pitchFamily="2" charset="0"/>
              </a:rPr>
              <a:t>, SQLite): many GBs, millions of rows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Client/server database (PostgreSQL, MySQL): many TBs, billions of rows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6E7E2-F134-55E2-9731-6FF7B18464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682422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4AD24-4610-FB70-E60C-D243529A5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6A274-4896-B334-19E6-E38A6C45B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411C623-20C8-286C-C770-2A5FAD5CC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352385"/>
              </p:ext>
            </p:extLst>
          </p:nvPr>
        </p:nvGraphicFramePr>
        <p:xfrm>
          <a:off x="311700" y="1147160"/>
          <a:ext cx="8379296" cy="352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824">
                  <a:extLst>
                    <a:ext uri="{9D8B030D-6E8A-4147-A177-3AD203B41FA5}">
                      <a16:colId xmlns:a16="http://schemas.microsoft.com/office/drawing/2014/main" val="3399167800"/>
                    </a:ext>
                  </a:extLst>
                </a:gridCol>
                <a:gridCol w="2094824">
                  <a:extLst>
                    <a:ext uri="{9D8B030D-6E8A-4147-A177-3AD203B41FA5}">
                      <a16:colId xmlns:a16="http://schemas.microsoft.com/office/drawing/2014/main" val="1671075224"/>
                    </a:ext>
                  </a:extLst>
                </a:gridCol>
                <a:gridCol w="2094824">
                  <a:extLst>
                    <a:ext uri="{9D8B030D-6E8A-4147-A177-3AD203B41FA5}">
                      <a16:colId xmlns:a16="http://schemas.microsoft.com/office/drawing/2014/main" val="766167809"/>
                    </a:ext>
                  </a:extLst>
                </a:gridCol>
                <a:gridCol w="2094824">
                  <a:extLst>
                    <a:ext uri="{9D8B030D-6E8A-4147-A177-3AD203B41FA5}">
                      <a16:colId xmlns:a16="http://schemas.microsoft.com/office/drawing/2014/main" val="728976314"/>
                    </a:ext>
                  </a:extLst>
                </a:gridCol>
              </a:tblGrid>
              <a:tr h="4916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CSV 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Local RDBMS (</a:t>
                      </a:r>
                      <a:r>
                        <a:rPr lang="en-US" dirty="0" err="1"/>
                        <a:t>DuckDB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Client/server RDBMS (PostgreSQL)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97975"/>
                  </a:ext>
                </a:extLst>
              </a:tr>
              <a:tr h="491660">
                <a:tc>
                  <a:txBody>
                    <a:bodyPr/>
                    <a:lstStyle/>
                    <a:p>
                      <a:r>
                        <a:rPr lang="en-US" b="1" dirty="0"/>
                        <a:t>Storage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Local filesystem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Local filesystem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 server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48929"/>
                  </a:ext>
                </a:extLst>
              </a:tr>
              <a:tr h="491660">
                <a:tc>
                  <a:txBody>
                    <a:bodyPr/>
                    <a:lstStyle/>
                    <a:p>
                      <a:r>
                        <a:rPr lang="en-US" b="1" dirty="0"/>
                        <a:t>Max data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Fit in RAM (few GB)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Big (many  GBs)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Gargantuan (many TBs)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866448"/>
                  </a:ext>
                </a:extLst>
              </a:tr>
              <a:tr h="491660">
                <a:tc>
                  <a:txBody>
                    <a:bodyPr/>
                    <a:lstStyle/>
                    <a:p>
                      <a:r>
                        <a:rPr lang="en-US" b="1" dirty="0"/>
                        <a:t>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R, Python, Excel,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Client tool, API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724970"/>
                  </a:ext>
                </a:extLst>
              </a:tr>
              <a:tr h="491660">
                <a:tc>
                  <a:txBody>
                    <a:bodyPr/>
                    <a:lstStyle/>
                    <a:p>
                      <a:r>
                        <a:rPr lang="en-US" b="1" dirty="0"/>
                        <a:t>Support for SQL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Hit and miss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Very good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058834"/>
                  </a:ext>
                </a:extLst>
              </a:tr>
              <a:tr h="491660">
                <a:tc>
                  <a:txBody>
                    <a:bodyPr/>
                    <a:lstStyle/>
                    <a:p>
                      <a:r>
                        <a:rPr lang="en-US" b="1" dirty="0"/>
                        <a:t>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User accounts, passwords, permissions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63894"/>
                  </a:ext>
                </a:extLst>
              </a:tr>
              <a:tr h="491660">
                <a:tc>
                  <a:txBody>
                    <a:bodyPr/>
                    <a:lstStyle/>
                    <a:p>
                      <a:r>
                        <a:rPr lang="en-US" b="1" dirty="0"/>
                        <a:t>Data portability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Universal format; file 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App-specific format; file 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Export/import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8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858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CCEB-A687-D6ED-B4AF-50798789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running</a:t>
            </a:r>
            <a:br>
              <a:rPr lang="en-US" dirty="0"/>
            </a:br>
            <a:r>
              <a:rPr lang="en-US" dirty="0"/>
              <a:t>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858E6-4CF3-6CBA-F078-C3696711D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Crow’s foot: many side</a:t>
            </a:r>
            <a:br>
              <a:rPr lang="en-US" dirty="0"/>
            </a:br>
            <a:r>
              <a:rPr lang="en-US" dirty="0"/>
              <a:t>of many-to-one</a:t>
            </a:r>
            <a:br>
              <a:rPr lang="en-US" dirty="0"/>
            </a:br>
            <a:r>
              <a:rPr lang="en-US" dirty="0"/>
              <a:t>relationship</a:t>
            </a:r>
          </a:p>
          <a:p>
            <a:r>
              <a:rPr lang="en-US" dirty="0"/>
              <a:t>Primary keys in bold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17B71-1919-0615-A618-ECA54F9954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1DBE0-0A13-753A-6AE0-935AF8A47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876" y="4"/>
            <a:ext cx="50624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38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56CBA-4D19-1ED3-0DBE-2C2331D1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92144-7C4F-54D6-4552-4CF7AE97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SQL’s role and nature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AB072-54E6-3833-63E9-4072D821B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Standardized language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For doing </a:t>
            </a:r>
            <a:r>
              <a:rPr lang="en-US" b="1" i="1" dirty="0">
                <a:latin typeface="Avenir Book" panose="02000503020000020003" pitchFamily="2" charset="0"/>
              </a:rPr>
              <a:t>everything</a:t>
            </a:r>
            <a:r>
              <a:rPr lang="en-US" dirty="0">
                <a:latin typeface="Avenir Book" panose="02000503020000020003" pitchFamily="2" charset="0"/>
              </a:rPr>
              <a:t> (defining, accessing, managing data) in a RDBMS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The </a:t>
            </a:r>
            <a:r>
              <a:rPr lang="en-US" b="1" i="1" dirty="0">
                <a:latin typeface="Avenir Book" panose="02000503020000020003" pitchFamily="2" charset="0"/>
              </a:rPr>
              <a:t>only</a:t>
            </a:r>
            <a:r>
              <a:rPr lang="en-US" dirty="0">
                <a:latin typeface="Avenir Book" panose="02000503020000020003" pitchFamily="2" charset="0"/>
              </a:rPr>
              <a:t> thing that is standardized</a:t>
            </a:r>
          </a:p>
          <a:p>
            <a:pPr lvl="2"/>
            <a:r>
              <a:rPr lang="en-US" dirty="0">
                <a:latin typeface="Avenir Book" panose="02000503020000020003" pitchFamily="2" charset="0"/>
              </a:rPr>
              <a:t>Alas, variations in what is supported and how</a:t>
            </a:r>
          </a:p>
          <a:p>
            <a:pPr lvl="2"/>
            <a:r>
              <a:rPr lang="en-US" dirty="0">
                <a:latin typeface="Avenir Book" panose="02000503020000020003" pitchFamily="2" charset="0"/>
              </a:rPr>
              <a:t>Lots of proprietary extensions: statements, functions, data types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Also serves as the API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Your code must create strings containing SQL statements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Declarative language, not procedural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Say what you want, not how to compute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D226D-FFB1-5586-F6E3-D731F524B5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677886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1BB22-84D2-7E8F-99B0-D91FC16DC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D70B-FA84-6A31-E6DD-953F82C68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57764-6E2C-C5A1-4B09-647D8C7BE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ASDN E-R diagram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Tuck it under your pillow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ASDN database schema (15min)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bren-eds213-data/database/schema-build-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script.sql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>
                <a:latin typeface="Avenir Book" panose="02000503020000020003" pitchFamily="2" charset="0"/>
              </a:rPr>
              <a:t>Look at how data is described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Play with database (20min)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Practice what we covered in class on all tables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2E022-3B2A-78C0-1280-67066255CD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85178659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 Santa Barbara Theme">
  <a:themeElements>
    <a:clrScheme name="UC Santa Barbara">
      <a:dk1>
        <a:srgbClr val="000000"/>
      </a:dk1>
      <a:lt1>
        <a:srgbClr val="FFFFFF"/>
      </a:lt1>
      <a:dk2>
        <a:srgbClr val="003660"/>
      </a:dk2>
      <a:lt2>
        <a:srgbClr val="FEBC11"/>
      </a:lt2>
      <a:accent1>
        <a:srgbClr val="04859B"/>
      </a:accent1>
      <a:accent2>
        <a:srgbClr val="798D38"/>
      </a:accent2>
      <a:accent3>
        <a:srgbClr val="0BA89A"/>
      </a:accent3>
      <a:accent4>
        <a:srgbClr val="EF5645"/>
      </a:accent4>
      <a:accent5>
        <a:srgbClr val="9CBEBE"/>
      </a:accent5>
      <a:accent6>
        <a:srgbClr val="DCD6CC"/>
      </a:accent6>
      <a:hlink>
        <a:srgbClr val="07518C"/>
      </a:hlink>
      <a:folHlink>
        <a:srgbClr val="A1AF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5134</TotalTime>
  <Words>674</Words>
  <Application>Microsoft Macintosh PowerPoint</Application>
  <PresentationFormat>On-screen Show (16:9)</PresentationFormat>
  <Paragraphs>129</Paragraphs>
  <Slides>11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Courier New</vt:lpstr>
      <vt:lpstr>Arial</vt:lpstr>
      <vt:lpstr>Century Gothic</vt:lpstr>
      <vt:lpstr>Calibri</vt:lpstr>
      <vt:lpstr>Nunito Sans</vt:lpstr>
      <vt:lpstr>Lobster</vt:lpstr>
      <vt:lpstr>Avenir Book</vt:lpstr>
      <vt:lpstr>Avenir</vt:lpstr>
      <vt:lpstr>Simple Light</vt:lpstr>
      <vt:lpstr>UC Santa Barbara Theme</vt:lpstr>
      <vt:lpstr>Introduction to SQL</vt:lpstr>
      <vt:lpstr>Learning objectives</vt:lpstr>
      <vt:lpstr>Recap of week 1</vt:lpstr>
      <vt:lpstr>The relational way</vt:lpstr>
      <vt:lpstr>Data modeling parting thoughts</vt:lpstr>
      <vt:lpstr>Good idea or not?</vt:lpstr>
      <vt:lpstr>Relational database – why?</vt:lpstr>
      <vt:lpstr>Comparison</vt:lpstr>
      <vt:lpstr>Our running example</vt:lpstr>
      <vt:lpstr>SQL’s role and nature</vt:lpstr>
      <vt:lpstr>Readings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Relational databases and data modeling</dc:title>
  <cp:lastModifiedBy>Greg Janée</cp:lastModifiedBy>
  <cp:revision>313</cp:revision>
  <dcterms:modified xsi:type="dcterms:W3CDTF">2026-04-13T15:25:54Z</dcterms:modified>
</cp:coreProperties>
</file>