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8"/>
  </p:notesMasterIdLst>
  <p:sldIdLst>
    <p:sldId id="256" r:id="rId3"/>
    <p:sldId id="257" r:id="rId4"/>
    <p:sldId id="266" r:id="rId5"/>
    <p:sldId id="265" r:id="rId6"/>
    <p:sldId id="267" r:id="rId7"/>
  </p:sldIdLst>
  <p:sldSz cx="9144000" cy="5143500" type="screen16x9"/>
  <p:notesSz cx="6858000" cy="9144000"/>
  <p:embeddedFontLst>
    <p:embeddedFont>
      <p:font typeface="Avenir" panose="02000503020000020003" pitchFamily="2" charset="0"/>
      <p:regular r:id="rId9"/>
      <p:italic r:id="rId10"/>
    </p:embeddedFont>
    <p:embeddedFont>
      <p:font typeface="Avenir Book" panose="02000503020000020003" pitchFamily="2" charset="0"/>
      <p:regular r:id="rId11"/>
      <p:italic r:id="rId12"/>
    </p:embeddedFon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Lobster" pitchFamily="2" charset="77"/>
      <p:regular r:id="rId17"/>
    </p:embeddedFont>
    <p:embeddedFont>
      <p:font typeface="Nunito Sans" pitchFamily="2" charset="77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54" d="100"/>
          <a:sy n="154" d="100"/>
        </p:scale>
        <p:origin x="88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231e351ad2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36" name="Google Shape;136;g2231e351ad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3803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74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87AF-FE53-78E0-0870-219EEC32C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B929C-D358-BEA7-BD9D-13F2484DB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EEA25-3C06-EF33-BB83-87055BB1E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60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 i="0">
                <a:solidFill>
                  <a:srgbClr val="004B83"/>
                </a:solidFill>
                <a:latin typeface="Century Gothic" panose="020B0502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venir Book" panose="02000503020000020003" pitchFamily="2" charset="0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dk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7809" y="1154296"/>
            <a:ext cx="84522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94000" y="1887525"/>
            <a:ext cx="84522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2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ist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31050" y="1023175"/>
            <a:ext cx="71610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1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6"/>
          <p:cNvSpPr txBox="1"/>
          <p:nvPr/>
        </p:nvSpPr>
        <p:spPr>
          <a:xfrm>
            <a:off x="4472325" y="1162300"/>
            <a:ext cx="33441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531050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4397775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67" name="Google Shape;6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+ horizontal image">
  <p:cSld name="Two Content Blocks + Pictur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/>
        </p:nvSpPr>
        <p:spPr>
          <a:xfrm>
            <a:off x="718800" y="1024875"/>
            <a:ext cx="77502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81630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 list + image">
  <p:cSld name="Two Content Blocks + Picture_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30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list">
  <p:cSld name="Two Content Blocks + Picture_2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ubTitle" idx="1"/>
          </p:nvPr>
        </p:nvSpPr>
        <p:spPr>
          <a:xfrm>
            <a:off x="535276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ubTitle" idx="3"/>
          </p:nvPr>
        </p:nvSpPr>
        <p:spPr>
          <a:xfrm>
            <a:off x="535276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5"/>
          </p:nvPr>
        </p:nvSpPr>
        <p:spPr>
          <a:xfrm>
            <a:off x="4810401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4806175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ubTitle" idx="7"/>
          </p:nvPr>
        </p:nvSpPr>
        <p:spPr>
          <a:xfrm>
            <a:off x="4810401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4806175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89" name="Google Shape;8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list">
  <p:cSld name="Two Content Blocks + Picture_2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2" name="Google Shape;92;p20"/>
          <p:cNvSpPr txBox="1"/>
          <p:nvPr/>
        </p:nvSpPr>
        <p:spPr>
          <a:xfrm>
            <a:off x="1149250" y="3624025"/>
            <a:ext cx="23898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3"/>
          </p:nvPr>
        </p:nvSpPr>
        <p:spPr>
          <a:xfrm>
            <a:off x="534700" y="28620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Navy" type="secHead">
  <p:cSld name="SECTION_HEADER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Moss">
  <p:cSld name="Section Header Moss">
    <p:bg>
      <p:bgPr>
        <a:solidFill>
          <a:schemeClr val="accen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Sea Green">
  <p:cSld name="Section Header Sea Green">
    <p:bg>
      <p:bgPr>
        <a:solidFill>
          <a:schemeClr val="accent3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Coral">
  <p:cSld name="Section Header Coral">
    <p:bg>
      <p:bgPr>
        <a:solidFill>
          <a:schemeClr val="accent4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old">
  <p:cSld name="Section Header Gold">
    <p:bg>
      <p:bgPr>
        <a:solidFill>
          <a:schemeClr val="l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entury Gothic"/>
              <a:buNone/>
              <a:defRPr sz="2700" b="1" i="0" u="none" strike="noStrike" cap="none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Aqua 1">
  <p:cSld name="Section Header Aqua_1">
    <p:bg>
      <p:bgPr>
        <a:solidFill>
          <a:schemeClr val="accen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776288" y="32229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1"/>
          </p:nvPr>
        </p:nvSpPr>
        <p:spPr>
          <a:xfrm>
            <a:off x="805575" y="40524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70C0"/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25800" y="4844350"/>
            <a:ext cx="1951327" cy="1463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ctrTitle"/>
          </p:nvPr>
        </p:nvSpPr>
        <p:spPr>
          <a:xfrm>
            <a:off x="1801300" y="1492219"/>
            <a:ext cx="5822400" cy="1269548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dirty="0">
                <a:solidFill>
                  <a:srgbClr val="FCFCFC"/>
                </a:solidFill>
              </a:rPr>
              <a:t>Programming with databases</a:t>
            </a:r>
            <a:endParaRPr sz="3900" dirty="0">
              <a:solidFill>
                <a:srgbClr val="FCFCFC"/>
              </a:solidFill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1819925" y="499050"/>
            <a:ext cx="7116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0" name="Google Shape;140;p27"/>
          <p:cNvSpPr txBox="1"/>
          <p:nvPr/>
        </p:nvSpPr>
        <p:spPr>
          <a:xfrm>
            <a:off x="4289450" y="3754650"/>
            <a:ext cx="4469100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36575" rIns="64000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Greg </a:t>
            </a:r>
            <a:r>
              <a:rPr lang="en-US" sz="1700" dirty="0" err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Janée</a:t>
            </a:r>
            <a:endParaRPr sz="17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Research Data Services, UCSB Library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 err="1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rds@library.ucsb.edu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FEBC1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200025" y="247650"/>
            <a:ext cx="71169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EDS213 - Databases &amp; Data Management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Week 6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DD394F-4238-CED7-B93B-79FEC9EF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2C8E0-AA8D-FED6-880C-601DDECD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the basic database programming model</a:t>
            </a:r>
          </a:p>
          <a:p>
            <a:r>
              <a:rPr lang="en-US" dirty="0"/>
              <a:t>Access an </a:t>
            </a:r>
            <a:r>
              <a:rPr lang="en-US" dirty="0" err="1"/>
              <a:t>DuckDB</a:t>
            </a:r>
            <a:r>
              <a:rPr lang="en-US" dirty="0"/>
              <a:t> database from Python and R</a:t>
            </a:r>
          </a:p>
          <a:p>
            <a:r>
              <a:rPr lang="en-US" dirty="0"/>
              <a:t>Understand how to use the Python/Pandas and R/</a:t>
            </a:r>
            <a:r>
              <a:rPr lang="en-US" dirty="0" err="1"/>
              <a:t>dbplyr</a:t>
            </a:r>
            <a:r>
              <a:rPr lang="en-US" dirty="0"/>
              <a:t> convenience functions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183F7-8A39-501D-ED5D-4756FC7BC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DD394F-4238-CED7-B93B-79FEC9EF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with databases─ when?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2C8E0-AA8D-FED6-880C-601DDECD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Pull data out from database to support analysis</a:t>
            </a:r>
          </a:p>
          <a:p>
            <a:pPr lvl="1"/>
            <a:r>
              <a:rPr lang="en-US" dirty="0"/>
              <a:t>Handle data larger than RAM</a:t>
            </a:r>
          </a:p>
          <a:p>
            <a:pPr lvl="1"/>
            <a:r>
              <a:rPr lang="en-US" dirty="0"/>
              <a:t>Conduct more complex analysis, like modeling</a:t>
            </a:r>
          </a:p>
          <a:p>
            <a:pPr lvl="1"/>
            <a:r>
              <a:rPr lang="en-US" dirty="0"/>
              <a:t>Create cool data visualizations</a:t>
            </a:r>
          </a:p>
          <a:p>
            <a:pPr lvl="1"/>
            <a:endParaRPr lang="en-US" dirty="0"/>
          </a:p>
          <a:p>
            <a:r>
              <a:rPr lang="en-US" dirty="0"/>
              <a:t>Support application</a:t>
            </a:r>
          </a:p>
          <a:p>
            <a:pPr lvl="1"/>
            <a:r>
              <a:rPr lang="en-US" dirty="0"/>
              <a:t>E.g., Shiny</a:t>
            </a:r>
          </a:p>
          <a:p>
            <a:pPr lvl="1"/>
            <a:endParaRPr lang="en-US" dirty="0"/>
          </a:p>
          <a:p>
            <a:r>
              <a:rPr lang="en-US" dirty="0"/>
              <a:t>Not best for:</a:t>
            </a:r>
          </a:p>
          <a:p>
            <a:pPr lvl="1"/>
            <a:r>
              <a:rPr lang="en-US" dirty="0"/>
              <a:t>Creating data models / schema</a:t>
            </a:r>
          </a:p>
          <a:p>
            <a:pPr lvl="1"/>
            <a:r>
              <a:rPr lang="en-US" dirty="0"/>
              <a:t>Manage data </a:t>
            </a:r>
            <a:r>
              <a:rPr lang="en-US"/>
              <a:t>(update / add / delete)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183F7-8A39-501D-ED5D-4756FC7BC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20544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FF755-A584-7559-87AA-08D0CBBBF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database programming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2FAF8-590F-887A-2656-130520BA8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Create connection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Database specified by URL (for </a:t>
            </a:r>
            <a:r>
              <a:rPr lang="en-US" dirty="0" err="1">
                <a:latin typeface="Avenir Book" panose="02000503020000020003" pitchFamily="2" charset="0"/>
              </a:rPr>
              <a:t>DuckDB</a:t>
            </a:r>
            <a:r>
              <a:rPr lang="en-US" dirty="0">
                <a:latin typeface="Avenir Book" panose="02000503020000020003" pitchFamily="2" charset="0"/>
              </a:rPr>
              <a:t>, filename)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Usually done once per session </a:t>
            </a:r>
          </a:p>
          <a:p>
            <a:r>
              <a:rPr lang="en-US" dirty="0"/>
              <a:t>Create cursor(s)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Manages SQL submission, results retrieval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Can be reused; can run multiple cursors in parallel</a:t>
            </a:r>
          </a:p>
          <a:p>
            <a:r>
              <a:rPr lang="en-US" dirty="0"/>
              <a:t>Formulate SQL statement as a string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query = "SELECT …"</a:t>
            </a:r>
          </a:p>
          <a:p>
            <a:r>
              <a:rPr lang="en-US" dirty="0"/>
              <a:t>Give SQL to cursor</a:t>
            </a:r>
          </a:p>
          <a:p>
            <a:pPr lvl="1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cur.execute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(query)</a:t>
            </a:r>
          </a:p>
          <a:p>
            <a:r>
              <a:rPr lang="en-US" dirty="0"/>
              <a:t>Fetch results</a:t>
            </a:r>
          </a:p>
          <a:p>
            <a:pPr lvl="1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cur.fetchall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cur.fetchone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983AA-1BEF-E453-943D-92BA280ACA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63412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A7A72-AD7B-2D02-E908-4BCF265BD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BCF7-A6DE-702F-A5C1-00E75AF3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</a:t>
            </a:r>
            <a:r>
              <a:rPr lang="en-US" b="0" dirty="0" err="1"/>
              <a:t>b</a:t>
            </a:r>
            <a:r>
              <a:rPr lang="en-US" dirty="0" err="1"/>
              <a:t>plyr</a:t>
            </a:r>
            <a:r>
              <a:rPr lang="en-US" dirty="0"/>
              <a:t> in 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0D651-FE27-A3CB-4F13-CE54A1766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400" dirty="0" err="1"/>
              <a:t>Tidyverse</a:t>
            </a:r>
            <a:r>
              <a:rPr lang="en-US" sz="2400" dirty="0"/>
              <a:t> style code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Generates SQL in the background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Can make it very handy to switch from a data frame workflow to a database workflow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0A0C6-72EF-69A9-21E9-C9B66284DF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0953393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 Santa Barbara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4313</TotalTime>
  <Words>216</Words>
  <Application>Microsoft Macintosh PowerPoint</Application>
  <PresentationFormat>On-screen Show (16:9)</PresentationFormat>
  <Paragraphs>43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Avenir</vt:lpstr>
      <vt:lpstr>Courier New</vt:lpstr>
      <vt:lpstr>Nunito Sans</vt:lpstr>
      <vt:lpstr>Arial</vt:lpstr>
      <vt:lpstr>Century Gothic</vt:lpstr>
      <vt:lpstr>Calibri</vt:lpstr>
      <vt:lpstr>Avenir Book</vt:lpstr>
      <vt:lpstr>Lobster</vt:lpstr>
      <vt:lpstr>Simple Light</vt:lpstr>
      <vt:lpstr>UC Santa Barbara Theme</vt:lpstr>
      <vt:lpstr>Programming with databases</vt:lpstr>
      <vt:lpstr>Learning objectives</vt:lpstr>
      <vt:lpstr>Programming with databases─ when?</vt:lpstr>
      <vt:lpstr>Common database programming model</vt:lpstr>
      <vt:lpstr>Dbplyr in 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Relational databases and data modeling</dc:title>
  <cp:lastModifiedBy>Julien Brun</cp:lastModifiedBy>
  <cp:revision>287</cp:revision>
  <dcterms:modified xsi:type="dcterms:W3CDTF">2026-04-30T18:01:40Z</dcterms:modified>
</cp:coreProperties>
</file>