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5"/>
    <p:sldMasterId id="214748367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embeddedFontLst>
    <p:embeddedFont>
      <p:font typeface="Lobster"/>
      <p:regular r:id="rId38"/>
    </p:embeddedFont>
    <p:embeddedFont>
      <p:font typeface="Roboto Mono"/>
      <p:regular r:id="rId39"/>
      <p:bold r:id="rId40"/>
      <p:italic r:id="rId41"/>
      <p:boldItalic r:id="rId42"/>
    </p:embeddedFont>
    <p:embeddedFont>
      <p:font typeface="Advent Pro"/>
      <p:regular r:id="rId43"/>
      <p:bold r:id="rId44"/>
      <p:italic r:id="rId45"/>
      <p:boldItalic r:id="rId46"/>
    </p:embeddedFont>
    <p:embeddedFont>
      <p:font typeface="Century Gothic"/>
      <p:regular r:id="rId47"/>
      <p:bold r:id="rId48"/>
      <p:italic r:id="rId49"/>
      <p:boldItalic r:id="rId50"/>
    </p:embeddedFont>
    <p:embeddedFont>
      <p:font typeface="Nunito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C70623-4161-4627-B551-1AAF9E28AEC4}">
  <a:tblStyle styleId="{B0C70623-4161-4627-B551-1AAF9E28AEC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Mono-bold.fntdata"/><Relationship Id="rId42" Type="http://schemas.openxmlformats.org/officeDocument/2006/relationships/font" Target="fonts/RobotoMono-boldItalic.fntdata"/><Relationship Id="rId41" Type="http://schemas.openxmlformats.org/officeDocument/2006/relationships/font" Target="fonts/RobotoMono-italic.fntdata"/><Relationship Id="rId44" Type="http://schemas.openxmlformats.org/officeDocument/2006/relationships/font" Target="fonts/AdventPro-bold.fntdata"/><Relationship Id="rId43" Type="http://schemas.openxmlformats.org/officeDocument/2006/relationships/font" Target="fonts/AdventPro-regular.fntdata"/><Relationship Id="rId46" Type="http://schemas.openxmlformats.org/officeDocument/2006/relationships/font" Target="fonts/AdventPro-boldItalic.fntdata"/><Relationship Id="rId45" Type="http://schemas.openxmlformats.org/officeDocument/2006/relationships/font" Target="fonts/AdventPr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CenturyGothic-bold.fntdata"/><Relationship Id="rId47" Type="http://schemas.openxmlformats.org/officeDocument/2006/relationships/font" Target="fonts/CenturyGothic-regular.fntdata"/><Relationship Id="rId49" Type="http://schemas.openxmlformats.org/officeDocument/2006/relationships/font" Target="fonts/CenturyGothic-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font" Target="fonts/RobotoMono-regular.fntdata"/><Relationship Id="rId38" Type="http://schemas.openxmlformats.org/officeDocument/2006/relationships/font" Target="fonts/Lobster-regular.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NunitoSans-regular.fntdata"/><Relationship Id="rId50" Type="http://schemas.openxmlformats.org/officeDocument/2006/relationships/font" Target="fonts/CenturyGothic-boldItalic.fntdata"/><Relationship Id="rId53" Type="http://schemas.openxmlformats.org/officeDocument/2006/relationships/font" Target="fonts/NunitoSans-italic.fntdata"/><Relationship Id="rId52" Type="http://schemas.openxmlformats.org/officeDocument/2006/relationships/font" Target="fonts/NunitoSans-bold.fntdata"/><Relationship Id="rId11" Type="http://schemas.openxmlformats.org/officeDocument/2006/relationships/slide" Target="slides/slide4.xml"/><Relationship Id="rId10" Type="http://schemas.openxmlformats.org/officeDocument/2006/relationships/slide" Target="slides/slide3.xml"/><Relationship Id="rId54" Type="http://schemas.openxmlformats.org/officeDocument/2006/relationships/font" Target="fonts/NunitoSans-boldItalic.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2dba8010cc_0_11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22dba8010cc_0_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2dba8010cc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2dba8010cc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3f565d4e43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3f565d4e43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6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de9ecfbd1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de9ecfbd1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6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582313378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582313378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582313378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582313378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823133789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823133789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2dba8010cc_0_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2dba8010cc_0_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214329387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214329387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2E2E2E"/>
              </a:solidFill>
              <a:latin typeface="Georgia"/>
              <a:ea typeface="Georgia"/>
              <a:cs typeface="Georgia"/>
              <a:sym typeface="Georgia"/>
            </a:endParaRPr>
          </a:p>
          <a:p>
            <a:pPr indent="0" lvl="0" marL="0" rtl="0" algn="l">
              <a:spcBef>
                <a:spcPts val="180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582313378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582313378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3d12708301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3d12708301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3d1270830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3d1270830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3d12708301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3d12708301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3d1270830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3d1270830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3f565d4e43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3f565d4e43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568dca460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568dca460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5823133789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582313378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3d12708301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g23d12708301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3d12708301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360" name="Google Shape;360;g23d12708301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e7ee8b518d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369" name="Google Shape;369;g3e7ee8b518d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22b2f1866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22b2f1866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5823133789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384" name="Google Shape;384;g3582313378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3d1270830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3d1270830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3d12708301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3d1270830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22b2f1866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222b2f1866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3d1270830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3d1270830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582313378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582313378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3d1270830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3d1270830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3f565d4e43_2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3f565d4e43_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38e8dab6b0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38e8dab6b0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ist">
  <p:cSld name="CUSTOM_4">
    <p:spTree>
      <p:nvGrpSpPr>
        <p:cNvPr id="50" name="Shape 50"/>
        <p:cNvGrpSpPr/>
        <p:nvPr/>
      </p:nvGrpSpPr>
      <p:grpSpPr>
        <a:xfrm>
          <a:off x="0" y="0"/>
          <a:ext cx="0" cy="0"/>
          <a:chOff x="0" y="0"/>
          <a:chExt cx="0" cy="0"/>
        </a:xfrm>
      </p:grpSpPr>
      <p:sp>
        <p:nvSpPr>
          <p:cNvPr id="51" name="Google Shape;51;p13"/>
          <p:cNvSpPr txBox="1"/>
          <p:nvPr>
            <p:ph idx="1" type="body"/>
          </p:nvPr>
        </p:nvSpPr>
        <p:spPr>
          <a:xfrm>
            <a:off x="597375" y="1063525"/>
            <a:ext cx="3908700" cy="3786900"/>
          </a:xfrm>
          <a:prstGeom prst="rect">
            <a:avLst/>
          </a:prstGeom>
        </p:spPr>
        <p:txBody>
          <a:bodyPr anchorCtr="0" anchor="t" bIns="91425" lIns="91425" spcFirstLastPara="1" rIns="91425" wrap="square" tIns="91425">
            <a:normAutofit/>
          </a:bodyPr>
          <a:lstStyle>
            <a:lvl1pPr indent="-292100" lvl="0" marL="457200" rtl="0">
              <a:lnSpc>
                <a:spcPct val="100000"/>
              </a:lnSpc>
              <a:spcBef>
                <a:spcPts val="0"/>
              </a:spcBef>
              <a:spcAft>
                <a:spcPts val="0"/>
              </a:spcAft>
              <a:buSzPts val="1000"/>
              <a:buFont typeface="Livvic Light"/>
              <a:buChar char="●"/>
              <a:defRPr sz="1200"/>
            </a:lvl1pPr>
            <a:lvl2pPr indent="-292100" lvl="1" marL="914400" rtl="0">
              <a:spcBef>
                <a:spcPts val="0"/>
              </a:spcBef>
              <a:spcAft>
                <a:spcPts val="0"/>
              </a:spcAft>
              <a:buSzPts val="1000"/>
              <a:buFont typeface="Nunito Light"/>
              <a:buChar char="○"/>
              <a:defRPr/>
            </a:lvl2pPr>
            <a:lvl3pPr indent="-292100" lvl="2" marL="1371600" rtl="0">
              <a:spcBef>
                <a:spcPts val="0"/>
              </a:spcBef>
              <a:spcAft>
                <a:spcPts val="0"/>
              </a:spcAft>
              <a:buSzPts val="1000"/>
              <a:buFont typeface="Nunito Light"/>
              <a:buChar char="■"/>
              <a:defRPr/>
            </a:lvl3pPr>
            <a:lvl4pPr indent="-292100" lvl="3" marL="1828800" rtl="0">
              <a:spcBef>
                <a:spcPts val="0"/>
              </a:spcBef>
              <a:spcAft>
                <a:spcPts val="0"/>
              </a:spcAft>
              <a:buSzPts val="1000"/>
              <a:buFont typeface="Nunito Light"/>
              <a:buChar char="●"/>
              <a:defRPr/>
            </a:lvl4pPr>
            <a:lvl5pPr indent="-292100" lvl="4" marL="2286000" rtl="0">
              <a:spcBef>
                <a:spcPts val="0"/>
              </a:spcBef>
              <a:spcAft>
                <a:spcPts val="0"/>
              </a:spcAft>
              <a:buSzPts val="1000"/>
              <a:buFont typeface="Nunito Light"/>
              <a:buChar char="○"/>
              <a:defRPr/>
            </a:lvl5pPr>
            <a:lvl6pPr indent="-292100" lvl="5" marL="2743200" rtl="0">
              <a:spcBef>
                <a:spcPts val="0"/>
              </a:spcBef>
              <a:spcAft>
                <a:spcPts val="0"/>
              </a:spcAft>
              <a:buSzPts val="1000"/>
              <a:buFont typeface="Nunito Light"/>
              <a:buChar char="■"/>
              <a:defRPr/>
            </a:lvl6pPr>
            <a:lvl7pPr indent="-292100" lvl="6" marL="3200400" rtl="0">
              <a:spcBef>
                <a:spcPts val="0"/>
              </a:spcBef>
              <a:spcAft>
                <a:spcPts val="0"/>
              </a:spcAft>
              <a:buSzPts val="1000"/>
              <a:buFont typeface="Nunito Light"/>
              <a:buChar char="●"/>
              <a:defRPr/>
            </a:lvl7pPr>
            <a:lvl8pPr indent="-292100" lvl="7" marL="3657600" rtl="0">
              <a:spcBef>
                <a:spcPts val="0"/>
              </a:spcBef>
              <a:spcAft>
                <a:spcPts val="0"/>
              </a:spcAft>
              <a:buSzPts val="1000"/>
              <a:buFont typeface="Nunito Light"/>
              <a:buChar char="○"/>
              <a:defRPr/>
            </a:lvl8pPr>
            <a:lvl9pPr indent="-292100" lvl="8" marL="4114800" rtl="0">
              <a:spcBef>
                <a:spcPts val="0"/>
              </a:spcBef>
              <a:spcAft>
                <a:spcPts val="0"/>
              </a:spcAft>
              <a:buSzPts val="1000"/>
              <a:buFont typeface="Nunito Light"/>
              <a:buChar char="■"/>
              <a:defRPr/>
            </a:lvl9pPr>
          </a:lstStyle>
          <a:p/>
        </p:txBody>
      </p:sp>
      <p:sp>
        <p:nvSpPr>
          <p:cNvPr id="52" name="Google Shape;52;p13"/>
          <p:cNvSpPr txBox="1"/>
          <p:nvPr>
            <p:ph type="ctrTitle"/>
          </p:nvPr>
        </p:nvSpPr>
        <p:spPr>
          <a:xfrm>
            <a:off x="618825" y="411675"/>
            <a:ext cx="4727700" cy="577800"/>
          </a:xfrm>
          <a:prstGeom prst="rect">
            <a:avLst/>
          </a:prstGeom>
        </p:spPr>
        <p:txBody>
          <a:bodyPr anchorCtr="0" anchor="b" bIns="91425" lIns="91425" spcFirstLastPara="1" rIns="91425" wrap="square" tIns="91425">
            <a:normAutofit/>
          </a:bodyPr>
          <a:lstStyle>
            <a:lvl1pPr lvl="0" rtl="0">
              <a:spcBef>
                <a:spcPts val="0"/>
              </a:spcBef>
              <a:spcAft>
                <a:spcPts val="0"/>
              </a:spcAft>
              <a:buClr>
                <a:srgbClr val="000000"/>
              </a:buClr>
              <a:buSzPts val="3600"/>
              <a:buNone/>
              <a:defRPr sz="3000"/>
            </a:lvl1pPr>
            <a:lvl2pPr lvl="1" rtl="0" algn="ctr">
              <a:spcBef>
                <a:spcPts val="0"/>
              </a:spcBef>
              <a:spcAft>
                <a:spcPts val="0"/>
              </a:spcAft>
              <a:buClr>
                <a:srgbClr val="D9D9D9"/>
              </a:buClr>
              <a:buSzPts val="1800"/>
              <a:buNone/>
              <a:defRPr sz="1800">
                <a:solidFill>
                  <a:srgbClr val="D9D9D9"/>
                </a:solidFill>
              </a:defRPr>
            </a:lvl2pPr>
            <a:lvl3pPr lvl="2" rtl="0" algn="ctr">
              <a:spcBef>
                <a:spcPts val="0"/>
              </a:spcBef>
              <a:spcAft>
                <a:spcPts val="0"/>
              </a:spcAft>
              <a:buClr>
                <a:srgbClr val="D9D9D9"/>
              </a:buClr>
              <a:buSzPts val="1800"/>
              <a:buNone/>
              <a:defRPr sz="1800">
                <a:solidFill>
                  <a:srgbClr val="D9D9D9"/>
                </a:solidFill>
              </a:defRPr>
            </a:lvl3pPr>
            <a:lvl4pPr lvl="3" rtl="0" algn="ctr">
              <a:spcBef>
                <a:spcPts val="0"/>
              </a:spcBef>
              <a:spcAft>
                <a:spcPts val="0"/>
              </a:spcAft>
              <a:buClr>
                <a:srgbClr val="D9D9D9"/>
              </a:buClr>
              <a:buSzPts val="1800"/>
              <a:buNone/>
              <a:defRPr sz="1800">
                <a:solidFill>
                  <a:srgbClr val="D9D9D9"/>
                </a:solidFill>
              </a:defRPr>
            </a:lvl4pPr>
            <a:lvl5pPr lvl="4" rtl="0" algn="ctr">
              <a:spcBef>
                <a:spcPts val="0"/>
              </a:spcBef>
              <a:spcAft>
                <a:spcPts val="0"/>
              </a:spcAft>
              <a:buClr>
                <a:srgbClr val="D9D9D9"/>
              </a:buClr>
              <a:buSzPts val="1800"/>
              <a:buNone/>
              <a:defRPr sz="1800">
                <a:solidFill>
                  <a:srgbClr val="D9D9D9"/>
                </a:solidFill>
              </a:defRPr>
            </a:lvl5pPr>
            <a:lvl6pPr lvl="5" rtl="0" algn="ctr">
              <a:spcBef>
                <a:spcPts val="0"/>
              </a:spcBef>
              <a:spcAft>
                <a:spcPts val="0"/>
              </a:spcAft>
              <a:buClr>
                <a:srgbClr val="D9D9D9"/>
              </a:buClr>
              <a:buSzPts val="1800"/>
              <a:buNone/>
              <a:defRPr sz="1800">
                <a:solidFill>
                  <a:srgbClr val="D9D9D9"/>
                </a:solidFill>
              </a:defRPr>
            </a:lvl6pPr>
            <a:lvl7pPr lvl="6" rtl="0" algn="ctr">
              <a:spcBef>
                <a:spcPts val="0"/>
              </a:spcBef>
              <a:spcAft>
                <a:spcPts val="0"/>
              </a:spcAft>
              <a:buClr>
                <a:srgbClr val="D9D9D9"/>
              </a:buClr>
              <a:buSzPts val="1800"/>
              <a:buNone/>
              <a:defRPr sz="1800">
                <a:solidFill>
                  <a:srgbClr val="D9D9D9"/>
                </a:solidFill>
              </a:defRPr>
            </a:lvl7pPr>
            <a:lvl8pPr lvl="7" rtl="0" algn="ctr">
              <a:spcBef>
                <a:spcPts val="0"/>
              </a:spcBef>
              <a:spcAft>
                <a:spcPts val="0"/>
              </a:spcAft>
              <a:buClr>
                <a:srgbClr val="D9D9D9"/>
              </a:buClr>
              <a:buSzPts val="1800"/>
              <a:buNone/>
              <a:defRPr sz="1800">
                <a:solidFill>
                  <a:srgbClr val="D9D9D9"/>
                </a:solidFill>
              </a:defRPr>
            </a:lvl8pPr>
            <a:lvl9pPr lvl="8" rtl="0" algn="ctr">
              <a:spcBef>
                <a:spcPts val="0"/>
              </a:spcBef>
              <a:spcAft>
                <a:spcPts val="0"/>
              </a:spcAft>
              <a:buClr>
                <a:srgbClr val="D9D9D9"/>
              </a:buClr>
              <a:buSzPts val="1800"/>
              <a:buNone/>
              <a:defRPr sz="1800">
                <a:solidFill>
                  <a:srgbClr val="D9D9D9"/>
                </a:solidFill>
              </a:defRPr>
            </a:lvl9pPr>
          </a:lstStyle>
          <a:p/>
        </p:txBody>
      </p:sp>
      <p:sp>
        <p:nvSpPr>
          <p:cNvPr id="53" name="Google Shape;53;p13"/>
          <p:cNvSpPr txBox="1"/>
          <p:nvPr>
            <p:ph idx="2" type="body"/>
          </p:nvPr>
        </p:nvSpPr>
        <p:spPr>
          <a:xfrm>
            <a:off x="4690125" y="1063525"/>
            <a:ext cx="3908700" cy="3786900"/>
          </a:xfrm>
          <a:prstGeom prst="rect">
            <a:avLst/>
          </a:prstGeom>
        </p:spPr>
        <p:txBody>
          <a:bodyPr anchorCtr="0" anchor="t" bIns="91425" lIns="91425" spcFirstLastPara="1" rIns="91425" wrap="square" tIns="91425">
            <a:normAutofit/>
          </a:bodyPr>
          <a:lstStyle>
            <a:lvl1pPr indent="-292100" lvl="0" marL="457200" rtl="0">
              <a:lnSpc>
                <a:spcPct val="100000"/>
              </a:lnSpc>
              <a:spcBef>
                <a:spcPts val="0"/>
              </a:spcBef>
              <a:spcAft>
                <a:spcPts val="0"/>
              </a:spcAft>
              <a:buClr>
                <a:srgbClr val="EC5D37"/>
              </a:buClr>
              <a:buSzPts val="1000"/>
              <a:buFont typeface="Livvic Light"/>
              <a:buChar char="●"/>
              <a:defRPr sz="1200"/>
            </a:lvl1pPr>
            <a:lvl2pPr indent="-292100" lvl="1" marL="914400" rtl="0">
              <a:spcBef>
                <a:spcPts val="0"/>
              </a:spcBef>
              <a:spcAft>
                <a:spcPts val="0"/>
              </a:spcAft>
              <a:buClr>
                <a:srgbClr val="FFC800"/>
              </a:buClr>
              <a:buSzPts val="1000"/>
              <a:buFont typeface="Nunito Light"/>
              <a:buChar char="○"/>
              <a:defRPr/>
            </a:lvl2pPr>
            <a:lvl3pPr indent="-292100" lvl="2" marL="1371600" rtl="0">
              <a:spcBef>
                <a:spcPts val="0"/>
              </a:spcBef>
              <a:spcAft>
                <a:spcPts val="0"/>
              </a:spcAft>
              <a:buClr>
                <a:srgbClr val="FFC800"/>
              </a:buClr>
              <a:buSzPts val="1000"/>
              <a:buFont typeface="Nunito Light"/>
              <a:buChar char="■"/>
              <a:defRPr/>
            </a:lvl3pPr>
            <a:lvl4pPr indent="-292100" lvl="3" marL="1828800" rtl="0">
              <a:spcBef>
                <a:spcPts val="0"/>
              </a:spcBef>
              <a:spcAft>
                <a:spcPts val="0"/>
              </a:spcAft>
              <a:buClr>
                <a:srgbClr val="FFC800"/>
              </a:buClr>
              <a:buSzPts val="1000"/>
              <a:buFont typeface="Nunito Light"/>
              <a:buChar char="●"/>
              <a:defRPr/>
            </a:lvl4pPr>
            <a:lvl5pPr indent="-292100" lvl="4" marL="2286000" rtl="0">
              <a:spcBef>
                <a:spcPts val="0"/>
              </a:spcBef>
              <a:spcAft>
                <a:spcPts val="0"/>
              </a:spcAft>
              <a:buClr>
                <a:srgbClr val="434343"/>
              </a:buClr>
              <a:buSzPts val="1000"/>
              <a:buFont typeface="Nunito Light"/>
              <a:buChar char="○"/>
              <a:defRPr/>
            </a:lvl5pPr>
            <a:lvl6pPr indent="-292100" lvl="5" marL="2743200" rtl="0">
              <a:spcBef>
                <a:spcPts val="0"/>
              </a:spcBef>
              <a:spcAft>
                <a:spcPts val="0"/>
              </a:spcAft>
              <a:buClr>
                <a:srgbClr val="434343"/>
              </a:buClr>
              <a:buSzPts val="1000"/>
              <a:buFont typeface="Nunito Light"/>
              <a:buChar char="■"/>
              <a:defRPr/>
            </a:lvl6pPr>
            <a:lvl7pPr indent="-292100" lvl="6" marL="3200400" rtl="0">
              <a:spcBef>
                <a:spcPts val="0"/>
              </a:spcBef>
              <a:spcAft>
                <a:spcPts val="0"/>
              </a:spcAft>
              <a:buClr>
                <a:srgbClr val="434343"/>
              </a:buClr>
              <a:buSzPts val="1000"/>
              <a:buFont typeface="Nunito Light"/>
              <a:buChar char="●"/>
              <a:defRPr/>
            </a:lvl7pPr>
            <a:lvl8pPr indent="-292100" lvl="7" marL="3657600" rtl="0">
              <a:spcBef>
                <a:spcPts val="0"/>
              </a:spcBef>
              <a:spcAft>
                <a:spcPts val="0"/>
              </a:spcAft>
              <a:buClr>
                <a:srgbClr val="434343"/>
              </a:buClr>
              <a:buSzPts val="1000"/>
              <a:buFont typeface="Nunito Light"/>
              <a:buChar char="○"/>
              <a:defRPr/>
            </a:lvl8pPr>
            <a:lvl9pPr indent="-292100" lvl="8" marL="4114800" rtl="0">
              <a:spcBef>
                <a:spcPts val="0"/>
              </a:spcBef>
              <a:spcAft>
                <a:spcPts val="0"/>
              </a:spcAft>
              <a:buClr>
                <a:srgbClr val="434343"/>
              </a:buClr>
              <a:buSzPts val="1000"/>
              <a:buFont typeface="Nunito Light"/>
              <a:buChar char="■"/>
              <a:defRPr/>
            </a:lvl9pPr>
          </a:lstStyle>
          <a:p/>
        </p:txBody>
      </p:sp>
      <p:sp>
        <p:nvSpPr>
          <p:cNvPr id="54" name="Google Shape;54;p13"/>
          <p:cNvSpPr/>
          <p:nvPr/>
        </p:nvSpPr>
        <p:spPr>
          <a:xfrm>
            <a:off x="8829925" y="1123700"/>
            <a:ext cx="108650" cy="108625"/>
          </a:xfrm>
          <a:custGeom>
            <a:rect b="b" l="l" r="r" t="t"/>
            <a:pathLst>
              <a:path extrusionOk="0" h="4345" w="4346">
                <a:moveTo>
                  <a:pt x="4027" y="337"/>
                </a:moveTo>
                <a:lnTo>
                  <a:pt x="4027" y="4008"/>
                </a:lnTo>
                <a:lnTo>
                  <a:pt x="338" y="4008"/>
                </a:lnTo>
                <a:lnTo>
                  <a:pt x="338" y="337"/>
                </a:lnTo>
                <a:close/>
                <a:moveTo>
                  <a:pt x="1" y="0"/>
                </a:moveTo>
                <a:lnTo>
                  <a:pt x="1" y="4345"/>
                </a:lnTo>
                <a:lnTo>
                  <a:pt x="4346" y="4345"/>
                </a:lnTo>
                <a:lnTo>
                  <a:pt x="4346"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9156250" y="1340450"/>
            <a:ext cx="111450" cy="110975"/>
          </a:xfrm>
          <a:custGeom>
            <a:rect b="b" l="l" r="r" t="t"/>
            <a:pathLst>
              <a:path extrusionOk="0" h="4439" w="4458">
                <a:moveTo>
                  <a:pt x="4008" y="431"/>
                </a:moveTo>
                <a:lnTo>
                  <a:pt x="4008" y="4008"/>
                </a:lnTo>
                <a:lnTo>
                  <a:pt x="431" y="4008"/>
                </a:lnTo>
                <a:lnTo>
                  <a:pt x="431" y="431"/>
                </a:lnTo>
                <a:close/>
                <a:moveTo>
                  <a:pt x="0" y="1"/>
                </a:moveTo>
                <a:lnTo>
                  <a:pt x="0" y="4439"/>
                </a:lnTo>
                <a:lnTo>
                  <a:pt x="4457" y="4439"/>
                </a:lnTo>
                <a:lnTo>
                  <a:pt x="4457" y="1"/>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5809850" y="214400"/>
            <a:ext cx="108625" cy="108625"/>
          </a:xfrm>
          <a:custGeom>
            <a:rect b="b" l="l" r="r" t="t"/>
            <a:pathLst>
              <a:path extrusionOk="0" h="4345" w="4345">
                <a:moveTo>
                  <a:pt x="4008" y="337"/>
                </a:moveTo>
                <a:lnTo>
                  <a:pt x="4008" y="4008"/>
                </a:lnTo>
                <a:lnTo>
                  <a:pt x="337" y="4008"/>
                </a:lnTo>
                <a:lnTo>
                  <a:pt x="337" y="337"/>
                </a:lnTo>
                <a:close/>
                <a:moveTo>
                  <a:pt x="0" y="0"/>
                </a:moveTo>
                <a:lnTo>
                  <a:pt x="0" y="4345"/>
                </a:lnTo>
                <a:lnTo>
                  <a:pt x="4345" y="4345"/>
                </a:lnTo>
                <a:lnTo>
                  <a:pt x="4345" y="0"/>
                </a:lnTo>
                <a:close/>
              </a:path>
            </a:pathLst>
          </a:custGeom>
          <a:solidFill>
            <a:srgbClr val="E89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7079800" y="420088"/>
            <a:ext cx="164825" cy="164375"/>
          </a:xfrm>
          <a:custGeom>
            <a:rect b="b" l="l" r="r" t="t"/>
            <a:pathLst>
              <a:path extrusionOk="0" h="6575" w="6593">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7952700" y="278513"/>
            <a:ext cx="44975" cy="44500"/>
          </a:xfrm>
          <a:custGeom>
            <a:rect b="b" l="l" r="r" t="t"/>
            <a:pathLst>
              <a:path extrusionOk="0" h="1780" w="1799">
                <a:moveTo>
                  <a:pt x="1" y="1"/>
                </a:moveTo>
                <a:lnTo>
                  <a:pt x="1" y="1780"/>
                </a:lnTo>
                <a:lnTo>
                  <a:pt x="1798" y="1780"/>
                </a:lnTo>
                <a:lnTo>
                  <a:pt x="1798" y="1"/>
                </a:lnTo>
                <a:close/>
              </a:path>
            </a:pathLst>
          </a:custGeom>
          <a:solidFill>
            <a:srgbClr val="00C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7372450" y="-69325"/>
            <a:ext cx="155925" cy="155925"/>
          </a:xfrm>
          <a:custGeom>
            <a:rect b="b" l="l" r="r" t="t"/>
            <a:pathLst>
              <a:path extrusionOk="0" h="6237" w="6237">
                <a:moveTo>
                  <a:pt x="0" y="0"/>
                </a:moveTo>
                <a:lnTo>
                  <a:pt x="0" y="6236"/>
                </a:lnTo>
                <a:lnTo>
                  <a:pt x="6236" y="6236"/>
                </a:lnTo>
                <a:lnTo>
                  <a:pt x="6236" y="0"/>
                </a:lnTo>
                <a:close/>
              </a:path>
            </a:pathLst>
          </a:custGeom>
          <a:solidFill>
            <a:srgbClr val="00C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8464275" y="355050"/>
            <a:ext cx="155925" cy="156400"/>
          </a:xfrm>
          <a:custGeom>
            <a:rect b="b" l="l" r="r" t="t"/>
            <a:pathLst>
              <a:path extrusionOk="0" h="6256" w="6237">
                <a:moveTo>
                  <a:pt x="1" y="1"/>
                </a:moveTo>
                <a:lnTo>
                  <a:pt x="1" y="6256"/>
                </a:lnTo>
                <a:lnTo>
                  <a:pt x="6237" y="6256"/>
                </a:lnTo>
                <a:lnTo>
                  <a:pt x="6237" y="1"/>
                </a:lnTo>
                <a:close/>
              </a:path>
            </a:pathLst>
          </a:custGeom>
          <a:solidFill>
            <a:srgbClr val="00C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7264275" y="607363"/>
            <a:ext cx="122675" cy="122675"/>
          </a:xfrm>
          <a:custGeom>
            <a:rect b="b" l="l" r="r" t="t"/>
            <a:pathLst>
              <a:path extrusionOk="0" h="4907" w="4907">
                <a:moveTo>
                  <a:pt x="0" y="1"/>
                </a:moveTo>
                <a:lnTo>
                  <a:pt x="0" y="4907"/>
                </a:lnTo>
                <a:lnTo>
                  <a:pt x="4907" y="4907"/>
                </a:lnTo>
                <a:lnTo>
                  <a:pt x="4907" y="1"/>
                </a:lnTo>
                <a:close/>
              </a:path>
            </a:pathLst>
          </a:custGeom>
          <a:solidFill>
            <a:srgbClr val="00C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a:off x="6298850" y="907625"/>
            <a:ext cx="155925" cy="155900"/>
          </a:xfrm>
          <a:custGeom>
            <a:rect b="b" l="l" r="r" t="t"/>
            <a:pathLst>
              <a:path extrusionOk="0" h="6236" w="6237">
                <a:moveTo>
                  <a:pt x="1" y="0"/>
                </a:moveTo>
                <a:lnTo>
                  <a:pt x="1" y="6236"/>
                </a:lnTo>
                <a:lnTo>
                  <a:pt x="6237" y="6236"/>
                </a:lnTo>
                <a:lnTo>
                  <a:pt x="6237" y="0"/>
                </a:lnTo>
                <a:close/>
              </a:path>
            </a:pathLst>
          </a:custGeom>
          <a:solidFill>
            <a:srgbClr val="E89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a:off x="-83000" y="4540463"/>
            <a:ext cx="164825" cy="164375"/>
          </a:xfrm>
          <a:custGeom>
            <a:rect b="b" l="l" r="r" t="t"/>
            <a:pathLst>
              <a:path extrusionOk="0" h="6575" w="6593">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101475" y="4727738"/>
            <a:ext cx="122675" cy="122675"/>
          </a:xfrm>
          <a:custGeom>
            <a:rect b="b" l="l" r="r" t="t"/>
            <a:pathLst>
              <a:path extrusionOk="0" h="4907" w="4907">
                <a:moveTo>
                  <a:pt x="0" y="1"/>
                </a:moveTo>
                <a:lnTo>
                  <a:pt x="0" y="4907"/>
                </a:lnTo>
                <a:lnTo>
                  <a:pt x="4907" y="4907"/>
                </a:lnTo>
                <a:lnTo>
                  <a:pt x="4907" y="1"/>
                </a:lnTo>
                <a:close/>
              </a:path>
            </a:pathLst>
          </a:custGeom>
          <a:solidFill>
            <a:srgbClr val="00C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sz="1300"/>
            </a:lvl1pPr>
            <a:lvl2pPr lvl="1" rtl="0">
              <a:buNone/>
              <a:defRPr sz="1300"/>
            </a:lvl2pPr>
            <a:lvl3pPr lvl="2" rtl="0">
              <a:buNone/>
              <a:defRPr sz="1300"/>
            </a:lvl3pPr>
            <a:lvl4pPr lvl="3" rtl="0">
              <a:buNone/>
              <a:defRPr sz="1300"/>
            </a:lvl4pPr>
            <a:lvl5pPr lvl="4" rtl="0">
              <a:buNone/>
              <a:defRPr sz="1300"/>
            </a:lvl5pPr>
            <a:lvl6pPr lvl="5" rtl="0">
              <a:buNone/>
              <a:defRPr sz="1300"/>
            </a:lvl6pPr>
            <a:lvl7pPr lvl="6" rtl="0">
              <a:buNone/>
              <a:defRPr sz="1300"/>
            </a:lvl7pPr>
            <a:lvl8pPr lvl="7" rtl="0">
              <a:buNone/>
              <a:defRPr sz="1300"/>
            </a:lvl8pPr>
            <a:lvl9pPr lvl="8" rtl="0">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66" name="Shape 66"/>
        <p:cNvGrpSpPr/>
        <p:nvPr/>
      </p:nvGrpSpPr>
      <p:grpSpPr>
        <a:xfrm>
          <a:off x="0" y="0"/>
          <a:ext cx="0" cy="0"/>
          <a:chOff x="0" y="0"/>
          <a:chExt cx="0" cy="0"/>
        </a:xfrm>
      </p:grpSpPr>
      <p:sp>
        <p:nvSpPr>
          <p:cNvPr id="67" name="Google Shape;67;p14"/>
          <p:cNvSpPr txBox="1"/>
          <p:nvPr>
            <p:ph type="ctrTitle"/>
          </p:nvPr>
        </p:nvSpPr>
        <p:spPr>
          <a:xfrm>
            <a:off x="618825" y="411675"/>
            <a:ext cx="4727700" cy="577800"/>
          </a:xfrm>
          <a:prstGeom prst="rect">
            <a:avLst/>
          </a:prstGeom>
        </p:spPr>
        <p:txBody>
          <a:bodyPr anchorCtr="0" anchor="b" bIns="91425" lIns="91425" spcFirstLastPara="1" rIns="91425" wrap="square" tIns="91425">
            <a:normAutofit/>
          </a:bodyPr>
          <a:lstStyle>
            <a:lvl1pPr lvl="0" rtl="0">
              <a:spcBef>
                <a:spcPts val="0"/>
              </a:spcBef>
              <a:spcAft>
                <a:spcPts val="0"/>
              </a:spcAft>
              <a:buClr>
                <a:srgbClr val="000000"/>
              </a:buClr>
              <a:buSzPts val="3600"/>
              <a:buNone/>
              <a:defRPr sz="3000"/>
            </a:lvl1pPr>
            <a:lvl2pPr lvl="1" rtl="0" algn="ctr">
              <a:spcBef>
                <a:spcPts val="0"/>
              </a:spcBef>
              <a:spcAft>
                <a:spcPts val="0"/>
              </a:spcAft>
              <a:buClr>
                <a:srgbClr val="D9D9D9"/>
              </a:buClr>
              <a:buSzPts val="1800"/>
              <a:buNone/>
              <a:defRPr sz="1800">
                <a:solidFill>
                  <a:srgbClr val="D9D9D9"/>
                </a:solidFill>
              </a:defRPr>
            </a:lvl2pPr>
            <a:lvl3pPr lvl="2" rtl="0" algn="ctr">
              <a:spcBef>
                <a:spcPts val="0"/>
              </a:spcBef>
              <a:spcAft>
                <a:spcPts val="0"/>
              </a:spcAft>
              <a:buClr>
                <a:srgbClr val="D9D9D9"/>
              </a:buClr>
              <a:buSzPts val="1800"/>
              <a:buNone/>
              <a:defRPr sz="1800">
                <a:solidFill>
                  <a:srgbClr val="D9D9D9"/>
                </a:solidFill>
              </a:defRPr>
            </a:lvl3pPr>
            <a:lvl4pPr lvl="3" rtl="0" algn="ctr">
              <a:spcBef>
                <a:spcPts val="0"/>
              </a:spcBef>
              <a:spcAft>
                <a:spcPts val="0"/>
              </a:spcAft>
              <a:buClr>
                <a:srgbClr val="D9D9D9"/>
              </a:buClr>
              <a:buSzPts val="1800"/>
              <a:buNone/>
              <a:defRPr sz="1800">
                <a:solidFill>
                  <a:srgbClr val="D9D9D9"/>
                </a:solidFill>
              </a:defRPr>
            </a:lvl4pPr>
            <a:lvl5pPr lvl="4" rtl="0" algn="ctr">
              <a:spcBef>
                <a:spcPts val="0"/>
              </a:spcBef>
              <a:spcAft>
                <a:spcPts val="0"/>
              </a:spcAft>
              <a:buClr>
                <a:srgbClr val="D9D9D9"/>
              </a:buClr>
              <a:buSzPts val="1800"/>
              <a:buNone/>
              <a:defRPr sz="1800">
                <a:solidFill>
                  <a:srgbClr val="D9D9D9"/>
                </a:solidFill>
              </a:defRPr>
            </a:lvl5pPr>
            <a:lvl6pPr lvl="5" rtl="0" algn="ctr">
              <a:spcBef>
                <a:spcPts val="0"/>
              </a:spcBef>
              <a:spcAft>
                <a:spcPts val="0"/>
              </a:spcAft>
              <a:buClr>
                <a:srgbClr val="D9D9D9"/>
              </a:buClr>
              <a:buSzPts val="1800"/>
              <a:buNone/>
              <a:defRPr sz="1800">
                <a:solidFill>
                  <a:srgbClr val="D9D9D9"/>
                </a:solidFill>
              </a:defRPr>
            </a:lvl6pPr>
            <a:lvl7pPr lvl="6" rtl="0" algn="ctr">
              <a:spcBef>
                <a:spcPts val="0"/>
              </a:spcBef>
              <a:spcAft>
                <a:spcPts val="0"/>
              </a:spcAft>
              <a:buClr>
                <a:srgbClr val="D9D9D9"/>
              </a:buClr>
              <a:buSzPts val="1800"/>
              <a:buNone/>
              <a:defRPr sz="1800">
                <a:solidFill>
                  <a:srgbClr val="D9D9D9"/>
                </a:solidFill>
              </a:defRPr>
            </a:lvl7pPr>
            <a:lvl8pPr lvl="7" rtl="0" algn="ctr">
              <a:spcBef>
                <a:spcPts val="0"/>
              </a:spcBef>
              <a:spcAft>
                <a:spcPts val="0"/>
              </a:spcAft>
              <a:buClr>
                <a:srgbClr val="D9D9D9"/>
              </a:buClr>
              <a:buSzPts val="1800"/>
              <a:buNone/>
              <a:defRPr sz="1800">
                <a:solidFill>
                  <a:srgbClr val="D9D9D9"/>
                </a:solidFill>
              </a:defRPr>
            </a:lvl8pPr>
            <a:lvl9pPr lvl="8" rtl="0" algn="ctr">
              <a:spcBef>
                <a:spcPts val="0"/>
              </a:spcBef>
              <a:spcAft>
                <a:spcPts val="0"/>
              </a:spcAft>
              <a:buClr>
                <a:srgbClr val="D9D9D9"/>
              </a:buClr>
              <a:buSzPts val="1800"/>
              <a:buNone/>
              <a:defRPr sz="1800">
                <a:solidFill>
                  <a:srgbClr val="D9D9D9"/>
                </a:solidFill>
              </a:defRPr>
            </a:lvl9pPr>
          </a:lstStyle>
          <a:p/>
        </p:txBody>
      </p:sp>
      <p:sp>
        <p:nvSpPr>
          <p:cNvPr id="68" name="Google Shape;68;p14"/>
          <p:cNvSpPr/>
          <p:nvPr/>
        </p:nvSpPr>
        <p:spPr>
          <a:xfrm>
            <a:off x="7573050" y="27737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8985850" y="4116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8359450" y="5558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p:cNvSpPr/>
          <p:nvPr/>
        </p:nvSpPr>
        <p:spPr>
          <a:xfrm>
            <a:off x="9122100" y="7342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p:nvPr/>
        </p:nvSpPr>
        <p:spPr>
          <a:xfrm>
            <a:off x="8798600" y="108865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6099342" y="-150600"/>
            <a:ext cx="96045" cy="95462"/>
          </a:xfrm>
          <a:custGeom>
            <a:rect b="b" l="l" r="r" t="t"/>
            <a:pathLst>
              <a:path extrusionOk="0" h="3109" w="3128">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702523" y="444536"/>
            <a:ext cx="95493" cy="95462"/>
          </a:xfrm>
          <a:custGeom>
            <a:rect b="b" l="l" r="r" t="t"/>
            <a:pathLst>
              <a:path extrusionOk="0" h="3109" w="311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4"/>
          <p:cNvSpPr/>
          <p:nvPr/>
        </p:nvSpPr>
        <p:spPr>
          <a:xfrm>
            <a:off x="5904975" y="143222"/>
            <a:ext cx="82259" cy="82259"/>
          </a:xfrm>
          <a:custGeom>
            <a:rect b="b" l="l" r="r" t="t"/>
            <a:pathLst>
              <a:path extrusionOk="0" h="2679" w="2679">
                <a:moveTo>
                  <a:pt x="1" y="1"/>
                </a:moveTo>
                <a:lnTo>
                  <a:pt x="1" y="2679"/>
                </a:lnTo>
                <a:lnTo>
                  <a:pt x="2679" y="2679"/>
                </a:lnTo>
                <a:lnTo>
                  <a:pt x="2679" y="1"/>
                </a:lnTo>
                <a:close/>
              </a:path>
            </a:pathLst>
          </a:custGeom>
          <a:solidFill>
            <a:srgbClr val="00C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p:nvPr/>
        </p:nvSpPr>
        <p:spPr>
          <a:xfrm>
            <a:off x="303600" y="440172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564075" y="475390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rtl="0">
              <a:buNone/>
              <a:defRPr sz="1300"/>
            </a:lvl1pPr>
            <a:lvl2pPr lvl="1" rtl="0">
              <a:buNone/>
              <a:defRPr sz="1300"/>
            </a:lvl2pPr>
            <a:lvl3pPr lvl="2" rtl="0">
              <a:buNone/>
              <a:defRPr sz="1300"/>
            </a:lvl3pPr>
            <a:lvl4pPr lvl="3" rtl="0">
              <a:buNone/>
              <a:defRPr sz="1300"/>
            </a:lvl4pPr>
            <a:lvl5pPr lvl="4" rtl="0">
              <a:buNone/>
              <a:defRPr sz="1300"/>
            </a:lvl5pPr>
            <a:lvl6pPr lvl="5" rtl="0">
              <a:buNone/>
              <a:defRPr sz="1300"/>
            </a:lvl6pPr>
            <a:lvl7pPr lvl="6" rtl="0">
              <a:buNone/>
              <a:defRPr sz="1300"/>
            </a:lvl7pPr>
            <a:lvl8pPr lvl="7" rtl="0">
              <a:buNone/>
              <a:defRPr sz="1300"/>
            </a:lvl8pPr>
            <a:lvl9pPr lvl="8" rtl="0">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1" name="Google Shape;81;p1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2" name="Google Shape;82;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83" name="Google Shape;83;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84" name="Google Shape;84;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5" name="Shape 85"/>
        <p:cNvGrpSpPr/>
        <p:nvPr/>
      </p:nvGrpSpPr>
      <p:grpSpPr>
        <a:xfrm>
          <a:off x="0" y="0"/>
          <a:ext cx="0" cy="0"/>
          <a:chOff x="0" y="0"/>
          <a:chExt cx="0" cy="0"/>
        </a:xfrm>
      </p:grpSpPr>
      <p:sp>
        <p:nvSpPr>
          <p:cNvPr id="86" name="Google Shape;86;p1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7" name="Google Shape;87;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8" name="Google Shape;88;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89" name="Google Shape;89;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90" name="Google Shape;90;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dk2"/>
        </a:solidFill>
      </p:bgPr>
    </p:bg>
    <p:spTree>
      <p:nvGrpSpPr>
        <p:cNvPr id="95" name="Shape 95"/>
        <p:cNvGrpSpPr/>
        <p:nvPr/>
      </p:nvGrpSpPr>
      <p:grpSpPr>
        <a:xfrm>
          <a:off x="0" y="0"/>
          <a:ext cx="0" cy="0"/>
          <a:chOff x="0" y="0"/>
          <a:chExt cx="0" cy="0"/>
        </a:xfrm>
      </p:grpSpPr>
      <p:sp>
        <p:nvSpPr>
          <p:cNvPr id="96" name="Google Shape;96;p18"/>
          <p:cNvSpPr/>
          <p:nvPr/>
        </p:nvSpPr>
        <p:spPr>
          <a:xfrm>
            <a:off x="0" y="4218710"/>
            <a:ext cx="9144000" cy="924900"/>
          </a:xfrm>
          <a:prstGeom prst="rect">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97" name="Google Shape;97;p18"/>
          <p:cNvSpPr txBox="1"/>
          <p:nvPr>
            <p:ph type="ctrTitle"/>
          </p:nvPr>
        </p:nvSpPr>
        <p:spPr>
          <a:xfrm>
            <a:off x="317809" y="1154296"/>
            <a:ext cx="8452200" cy="692100"/>
          </a:xfrm>
          <a:prstGeom prst="rect">
            <a:avLst/>
          </a:prstGeom>
          <a:noFill/>
          <a:ln>
            <a:noFill/>
          </a:ln>
        </p:spPr>
        <p:txBody>
          <a:bodyPr anchorCtr="0" anchor="b" bIns="34275" lIns="68575" spcFirstLastPara="1" rIns="68575" wrap="square" tIns="34275">
            <a:spAutoFit/>
          </a:bodyPr>
          <a:lstStyle>
            <a:lvl1pPr lvl="0" marR="0" rtl="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98" name="Google Shape;98;p18"/>
          <p:cNvSpPr txBox="1"/>
          <p:nvPr>
            <p:ph idx="1" type="subTitle"/>
          </p:nvPr>
        </p:nvSpPr>
        <p:spPr>
          <a:xfrm>
            <a:off x="394000" y="1887525"/>
            <a:ext cx="8452200" cy="393900"/>
          </a:xfrm>
          <a:prstGeom prst="rect">
            <a:avLst/>
          </a:prstGeom>
          <a:noFill/>
          <a:ln>
            <a:noFill/>
          </a:ln>
        </p:spPr>
        <p:txBody>
          <a:bodyPr anchorCtr="0" anchor="t" bIns="0" lIns="0" spcFirstLastPara="1" rIns="0" wrap="square" tIns="0">
            <a:spAutoFit/>
          </a:bodyPr>
          <a:lstStyle>
            <a:lvl1pPr lvl="0" marR="0" rtl="0" algn="l">
              <a:lnSpc>
                <a:spcPct val="90000"/>
              </a:lnSpc>
              <a:spcBef>
                <a:spcPts val="800"/>
              </a:spcBef>
              <a:spcAft>
                <a:spcPts val="0"/>
              </a:spcAft>
              <a:buClr>
                <a:schemeClr val="accent1"/>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lvl="1" marR="0" rtl="0" algn="ctr">
              <a:lnSpc>
                <a:spcPct val="90000"/>
              </a:lnSpc>
              <a:spcBef>
                <a:spcPts val="400"/>
              </a:spcBef>
              <a:spcAft>
                <a:spcPts val="0"/>
              </a:spcAft>
              <a:buClr>
                <a:schemeClr val="accent1"/>
              </a:buClr>
              <a:buSzPts val="1500"/>
              <a:buFont typeface="Arial"/>
              <a:buNone/>
              <a:defRPr b="0" i="0" sz="1500" u="none" cap="none" strike="noStrike">
                <a:solidFill>
                  <a:schemeClr val="dk1"/>
                </a:solidFill>
                <a:latin typeface="Century Gothic"/>
                <a:ea typeface="Century Gothic"/>
                <a:cs typeface="Century Gothic"/>
                <a:sym typeface="Century Gothic"/>
              </a:defRPr>
            </a:lvl2pPr>
            <a:lvl3pPr lvl="2" marR="0" rtl="0" algn="ctr">
              <a:lnSpc>
                <a:spcPct val="90000"/>
              </a:lnSpc>
              <a:spcBef>
                <a:spcPts val="400"/>
              </a:spcBef>
              <a:spcAft>
                <a:spcPts val="0"/>
              </a:spcAft>
              <a:buClr>
                <a:schemeClr val="accent1"/>
              </a:buClr>
              <a:buSzPts val="1400"/>
              <a:buFont typeface="Arial"/>
              <a:buNone/>
              <a:defRPr b="0" i="0" sz="1400" u="none" cap="none" strike="noStrike">
                <a:solidFill>
                  <a:schemeClr val="dk1"/>
                </a:solidFill>
                <a:latin typeface="Century Gothic"/>
                <a:ea typeface="Century Gothic"/>
                <a:cs typeface="Century Gothic"/>
                <a:sym typeface="Century Gothic"/>
              </a:defRPr>
            </a:lvl3pPr>
            <a:lvl4pPr lvl="3" marR="0" rtl="0" algn="ctr">
              <a:lnSpc>
                <a:spcPct val="90000"/>
              </a:lnSpc>
              <a:spcBef>
                <a:spcPts val="400"/>
              </a:spcBef>
              <a:spcAft>
                <a:spcPts val="0"/>
              </a:spcAft>
              <a:buClr>
                <a:schemeClr val="accent1"/>
              </a:buClr>
              <a:buSzPts val="1200"/>
              <a:buFont typeface="Arial"/>
              <a:buNone/>
              <a:defRPr b="0" i="0" sz="1200" u="none" cap="none" strike="noStrike">
                <a:solidFill>
                  <a:schemeClr val="dk1"/>
                </a:solidFill>
                <a:latin typeface="Century Gothic"/>
                <a:ea typeface="Century Gothic"/>
                <a:cs typeface="Century Gothic"/>
                <a:sym typeface="Century Gothic"/>
              </a:defRPr>
            </a:lvl4pPr>
            <a:lvl5pPr lvl="4" marR="0" rtl="0" algn="ctr">
              <a:lnSpc>
                <a:spcPct val="90000"/>
              </a:lnSpc>
              <a:spcBef>
                <a:spcPts val="400"/>
              </a:spcBef>
              <a:spcAft>
                <a:spcPts val="0"/>
              </a:spcAft>
              <a:buClr>
                <a:schemeClr val="accent1"/>
              </a:buClr>
              <a:buSzPts val="1200"/>
              <a:buFont typeface="Arial"/>
              <a:buNone/>
              <a:defRPr b="0" i="0" sz="1200" u="none" cap="none" strike="noStrike">
                <a:solidFill>
                  <a:schemeClr val="dk1"/>
                </a:solidFill>
                <a:latin typeface="Century Gothic"/>
                <a:ea typeface="Century Gothic"/>
                <a:cs typeface="Century Gothic"/>
                <a:sym typeface="Century Gothic"/>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pic>
        <p:nvPicPr>
          <p:cNvPr id="99" name="Google Shape;99;p18"/>
          <p:cNvPicPr preferRelativeResize="0"/>
          <p:nvPr/>
        </p:nvPicPr>
        <p:blipFill rotWithShape="1">
          <a:blip r:embed="rId2">
            <a:alphaModFix/>
          </a:blip>
          <a:srcRect b="0" l="0" r="0" t="0"/>
          <a:stretch/>
        </p:blipFill>
        <p:spPr>
          <a:xfrm>
            <a:off x="7050024" y="4841748"/>
            <a:ext cx="1932469" cy="143764"/>
          </a:xfrm>
          <a:prstGeom prst="rect">
            <a:avLst/>
          </a:prstGeom>
          <a:noFill/>
          <a:ln>
            <a:noFill/>
          </a:ln>
        </p:spPr>
      </p:pic>
      <p:sp>
        <p:nvSpPr>
          <p:cNvPr id="100" name="Google Shape;100;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3132">
          <p15:clr>
            <a:srgbClr val="FBAE40"/>
          </p15:clr>
        </p15:guide>
        <p15:guide id="2"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list" type="obj">
  <p:cSld name="OBJECT">
    <p:spTree>
      <p:nvGrpSpPr>
        <p:cNvPr id="101" name="Shape 101"/>
        <p:cNvGrpSpPr/>
        <p:nvPr/>
      </p:nvGrpSpPr>
      <p:grpSpPr>
        <a:xfrm>
          <a:off x="0" y="0"/>
          <a:ext cx="0" cy="0"/>
          <a:chOff x="0" y="0"/>
          <a:chExt cx="0" cy="0"/>
        </a:xfrm>
      </p:grpSpPr>
      <p:sp>
        <p:nvSpPr>
          <p:cNvPr id="102" name="Google Shape;102;p19"/>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3" name="Google Shape;103;p19"/>
          <p:cNvSpPr txBox="1"/>
          <p:nvPr>
            <p:ph idx="1" type="body"/>
          </p:nvPr>
        </p:nvSpPr>
        <p:spPr>
          <a:xfrm>
            <a:off x="531050" y="1023175"/>
            <a:ext cx="7161000" cy="32025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pic>
        <p:nvPicPr>
          <p:cNvPr id="104" name="Google Shape;104;p19"/>
          <p:cNvPicPr preferRelativeResize="0"/>
          <p:nvPr/>
        </p:nvPicPr>
        <p:blipFill>
          <a:blip r:embed="rId2">
            <a:alphaModFix/>
          </a:blip>
          <a:stretch>
            <a:fillRect/>
          </a:stretch>
        </p:blipFill>
        <p:spPr>
          <a:xfrm>
            <a:off x="8289600" y="174551"/>
            <a:ext cx="631175" cy="1424525"/>
          </a:xfrm>
          <a:prstGeom prst="rect">
            <a:avLst/>
          </a:prstGeom>
          <a:noFill/>
          <a:ln>
            <a:noFill/>
          </a:ln>
        </p:spPr>
      </p:pic>
      <p:sp>
        <p:nvSpPr>
          <p:cNvPr id="105" name="Google Shape;105;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1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type="twoObj">
  <p:cSld name="TWO_OBJECTS">
    <p:spTree>
      <p:nvGrpSpPr>
        <p:cNvPr id="106" name="Shape 106"/>
        <p:cNvGrpSpPr/>
        <p:nvPr/>
      </p:nvGrpSpPr>
      <p:grpSpPr>
        <a:xfrm>
          <a:off x="0" y="0"/>
          <a:ext cx="0" cy="0"/>
          <a:chOff x="0" y="0"/>
          <a:chExt cx="0" cy="0"/>
        </a:xfrm>
      </p:grpSpPr>
      <p:sp>
        <p:nvSpPr>
          <p:cNvPr id="107" name="Google Shape;107;p20"/>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08" name="Google Shape;108;p20"/>
          <p:cNvSpPr txBox="1"/>
          <p:nvPr/>
        </p:nvSpPr>
        <p:spPr>
          <a:xfrm>
            <a:off x="4472325" y="1162300"/>
            <a:ext cx="3344100" cy="30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txBox="1"/>
          <p:nvPr>
            <p:ph idx="1" type="body"/>
          </p:nvPr>
        </p:nvSpPr>
        <p:spPr>
          <a:xfrm>
            <a:off x="531050" y="1023175"/>
            <a:ext cx="3493200" cy="32025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sp>
        <p:nvSpPr>
          <p:cNvPr id="110" name="Google Shape;110;p20"/>
          <p:cNvSpPr txBox="1"/>
          <p:nvPr>
            <p:ph idx="2" type="body"/>
          </p:nvPr>
        </p:nvSpPr>
        <p:spPr>
          <a:xfrm>
            <a:off x="4397775" y="1023175"/>
            <a:ext cx="3493200" cy="32025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pic>
        <p:nvPicPr>
          <p:cNvPr id="111" name="Google Shape;111;p20"/>
          <p:cNvPicPr preferRelativeResize="0"/>
          <p:nvPr/>
        </p:nvPicPr>
        <p:blipFill>
          <a:blip r:embed="rId2">
            <a:alphaModFix/>
          </a:blip>
          <a:stretch>
            <a:fillRect/>
          </a:stretch>
        </p:blipFill>
        <p:spPr>
          <a:xfrm>
            <a:off x="8289600" y="174551"/>
            <a:ext cx="631175" cy="1424525"/>
          </a:xfrm>
          <a:prstGeom prst="rect">
            <a:avLst/>
          </a:prstGeom>
          <a:noFill/>
          <a:ln>
            <a:noFill/>
          </a:ln>
        </p:spPr>
      </p:pic>
      <p:sp>
        <p:nvSpPr>
          <p:cNvPr id="112" name="Google Shape;112;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horizontal image">
  <p:cSld name="Two Content Blocks + Picture">
    <p:spTree>
      <p:nvGrpSpPr>
        <p:cNvPr id="113" name="Shape 113"/>
        <p:cNvGrpSpPr/>
        <p:nvPr/>
      </p:nvGrpSpPr>
      <p:grpSpPr>
        <a:xfrm>
          <a:off x="0" y="0"/>
          <a:ext cx="0" cy="0"/>
          <a:chOff x="0" y="0"/>
          <a:chExt cx="0" cy="0"/>
        </a:xfrm>
      </p:grpSpPr>
      <p:sp>
        <p:nvSpPr>
          <p:cNvPr id="114" name="Google Shape;114;p21"/>
          <p:cNvSpPr txBox="1"/>
          <p:nvPr/>
        </p:nvSpPr>
        <p:spPr>
          <a:xfrm>
            <a:off x="718800" y="1024875"/>
            <a:ext cx="7750200" cy="101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latin typeface="Avenir"/>
              <a:ea typeface="Avenir"/>
              <a:cs typeface="Avenir"/>
              <a:sym typeface="Avenir"/>
            </a:endParaRPr>
          </a:p>
        </p:txBody>
      </p:sp>
      <p:sp>
        <p:nvSpPr>
          <p:cNvPr id="115" name="Google Shape;115;p21"/>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16" name="Google Shape;116;p21"/>
          <p:cNvSpPr txBox="1"/>
          <p:nvPr>
            <p:ph idx="1" type="subTitle"/>
          </p:nvPr>
        </p:nvSpPr>
        <p:spPr>
          <a:xfrm>
            <a:off x="534700" y="918225"/>
            <a:ext cx="4722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17" name="Google Shape;117;p21"/>
          <p:cNvSpPr txBox="1"/>
          <p:nvPr>
            <p:ph idx="2" type="body"/>
          </p:nvPr>
        </p:nvSpPr>
        <p:spPr>
          <a:xfrm>
            <a:off x="531050" y="1395225"/>
            <a:ext cx="81630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pic>
        <p:nvPicPr>
          <p:cNvPr id="118" name="Google Shape;118;p21"/>
          <p:cNvPicPr preferRelativeResize="0"/>
          <p:nvPr/>
        </p:nvPicPr>
        <p:blipFill>
          <a:blip r:embed="rId2">
            <a:alphaModFix/>
          </a:blip>
          <a:stretch>
            <a:fillRect/>
          </a:stretch>
        </p:blipFill>
        <p:spPr>
          <a:xfrm>
            <a:off x="8289600" y="174551"/>
            <a:ext cx="631175" cy="1424525"/>
          </a:xfrm>
          <a:prstGeom prst="rect">
            <a:avLst/>
          </a:prstGeom>
          <a:noFill/>
          <a:ln>
            <a:noFill/>
          </a:ln>
        </p:spPr>
      </p:pic>
      <p:sp>
        <p:nvSpPr>
          <p:cNvPr id="119" name="Google Shape;119;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Row list + image">
  <p:cSld name="Two Content Blocks + Picture_2">
    <p:spTree>
      <p:nvGrpSpPr>
        <p:cNvPr id="120" name="Shape 120"/>
        <p:cNvGrpSpPr/>
        <p:nvPr/>
      </p:nvGrpSpPr>
      <p:grpSpPr>
        <a:xfrm>
          <a:off x="0" y="0"/>
          <a:ext cx="0" cy="0"/>
          <a:chOff x="0" y="0"/>
          <a:chExt cx="0" cy="0"/>
        </a:xfrm>
      </p:grpSpPr>
      <p:sp>
        <p:nvSpPr>
          <p:cNvPr id="121" name="Google Shape;121;p22"/>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2" name="Google Shape;122;p22"/>
          <p:cNvSpPr txBox="1"/>
          <p:nvPr>
            <p:ph idx="1" type="subTitle"/>
          </p:nvPr>
        </p:nvSpPr>
        <p:spPr>
          <a:xfrm>
            <a:off x="534700" y="918225"/>
            <a:ext cx="4722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23" name="Google Shape;123;p22"/>
          <p:cNvSpPr txBox="1"/>
          <p:nvPr>
            <p:ph idx="2" type="body"/>
          </p:nvPr>
        </p:nvSpPr>
        <p:spPr>
          <a:xfrm>
            <a:off x="531050" y="1395225"/>
            <a:ext cx="4722300" cy="30300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pic>
        <p:nvPicPr>
          <p:cNvPr id="124" name="Google Shape;124;p22"/>
          <p:cNvPicPr preferRelativeResize="0"/>
          <p:nvPr/>
        </p:nvPicPr>
        <p:blipFill>
          <a:blip r:embed="rId2">
            <a:alphaModFix/>
          </a:blip>
          <a:stretch>
            <a:fillRect/>
          </a:stretch>
        </p:blipFill>
        <p:spPr>
          <a:xfrm>
            <a:off x="8289600" y="174551"/>
            <a:ext cx="631175" cy="1424525"/>
          </a:xfrm>
          <a:prstGeom prst="rect">
            <a:avLst/>
          </a:prstGeom>
          <a:noFill/>
          <a:ln>
            <a:noFill/>
          </a:ln>
        </p:spPr>
      </p:pic>
      <p:sp>
        <p:nvSpPr>
          <p:cNvPr id="125" name="Google Shape;125;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list">
  <p:cSld name="Two Content Blocks + Picture_2_1">
    <p:spTree>
      <p:nvGrpSpPr>
        <p:cNvPr id="126" name="Shape 126"/>
        <p:cNvGrpSpPr/>
        <p:nvPr/>
      </p:nvGrpSpPr>
      <p:grpSpPr>
        <a:xfrm>
          <a:off x="0" y="0"/>
          <a:ext cx="0" cy="0"/>
          <a:chOff x="0" y="0"/>
          <a:chExt cx="0" cy="0"/>
        </a:xfrm>
      </p:grpSpPr>
      <p:sp>
        <p:nvSpPr>
          <p:cNvPr id="127" name="Google Shape;127;p23"/>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28" name="Google Shape;128;p23"/>
          <p:cNvSpPr txBox="1"/>
          <p:nvPr>
            <p:ph idx="1" type="subTitle"/>
          </p:nvPr>
        </p:nvSpPr>
        <p:spPr>
          <a:xfrm>
            <a:off x="535276" y="918225"/>
            <a:ext cx="4077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29" name="Google Shape;129;p23"/>
          <p:cNvSpPr txBox="1"/>
          <p:nvPr>
            <p:ph idx="2" type="body"/>
          </p:nvPr>
        </p:nvSpPr>
        <p:spPr>
          <a:xfrm>
            <a:off x="531050" y="1395225"/>
            <a:ext cx="40815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sp>
        <p:nvSpPr>
          <p:cNvPr id="130" name="Google Shape;130;p23"/>
          <p:cNvSpPr txBox="1"/>
          <p:nvPr>
            <p:ph idx="3" type="subTitle"/>
          </p:nvPr>
        </p:nvSpPr>
        <p:spPr>
          <a:xfrm>
            <a:off x="535276" y="2862025"/>
            <a:ext cx="4077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31" name="Google Shape;131;p23"/>
          <p:cNvSpPr txBox="1"/>
          <p:nvPr>
            <p:ph idx="4" type="body"/>
          </p:nvPr>
        </p:nvSpPr>
        <p:spPr>
          <a:xfrm>
            <a:off x="531050" y="3339025"/>
            <a:ext cx="40815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sp>
        <p:nvSpPr>
          <p:cNvPr id="132" name="Google Shape;132;p23"/>
          <p:cNvSpPr txBox="1"/>
          <p:nvPr>
            <p:ph idx="5" type="subTitle"/>
          </p:nvPr>
        </p:nvSpPr>
        <p:spPr>
          <a:xfrm>
            <a:off x="4810401" y="918225"/>
            <a:ext cx="4077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33" name="Google Shape;133;p23"/>
          <p:cNvSpPr txBox="1"/>
          <p:nvPr>
            <p:ph idx="6" type="body"/>
          </p:nvPr>
        </p:nvSpPr>
        <p:spPr>
          <a:xfrm>
            <a:off x="4806175" y="1395225"/>
            <a:ext cx="40815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sp>
        <p:nvSpPr>
          <p:cNvPr id="134" name="Google Shape;134;p23"/>
          <p:cNvSpPr txBox="1"/>
          <p:nvPr>
            <p:ph idx="7" type="subTitle"/>
          </p:nvPr>
        </p:nvSpPr>
        <p:spPr>
          <a:xfrm>
            <a:off x="4810401" y="2862025"/>
            <a:ext cx="4077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35" name="Google Shape;135;p23"/>
          <p:cNvSpPr txBox="1"/>
          <p:nvPr>
            <p:ph idx="8" type="body"/>
          </p:nvPr>
        </p:nvSpPr>
        <p:spPr>
          <a:xfrm>
            <a:off x="4806175" y="3339025"/>
            <a:ext cx="40815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pic>
        <p:nvPicPr>
          <p:cNvPr id="136" name="Google Shape;136;p23"/>
          <p:cNvPicPr preferRelativeResize="0"/>
          <p:nvPr/>
        </p:nvPicPr>
        <p:blipFill>
          <a:blip r:embed="rId2">
            <a:alphaModFix/>
          </a:blip>
          <a:stretch>
            <a:fillRect/>
          </a:stretch>
        </p:blipFill>
        <p:spPr>
          <a:xfrm>
            <a:off x="8289600" y="174551"/>
            <a:ext cx="631175" cy="1424525"/>
          </a:xfrm>
          <a:prstGeom prst="rect">
            <a:avLst/>
          </a:prstGeom>
          <a:noFill/>
          <a:ln>
            <a:noFill/>
          </a:ln>
        </p:spPr>
      </p:pic>
      <p:sp>
        <p:nvSpPr>
          <p:cNvPr id="137" name="Google Shape;137;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list">
  <p:cSld name="Two Content Blocks + Picture_2_1_1">
    <p:spTree>
      <p:nvGrpSpPr>
        <p:cNvPr id="138" name="Shape 138"/>
        <p:cNvGrpSpPr/>
        <p:nvPr/>
      </p:nvGrpSpPr>
      <p:grpSpPr>
        <a:xfrm>
          <a:off x="0" y="0"/>
          <a:ext cx="0" cy="0"/>
          <a:chOff x="0" y="0"/>
          <a:chExt cx="0" cy="0"/>
        </a:xfrm>
      </p:grpSpPr>
      <p:sp>
        <p:nvSpPr>
          <p:cNvPr id="139" name="Google Shape;139;p24"/>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40" name="Google Shape;140;p24"/>
          <p:cNvSpPr txBox="1"/>
          <p:nvPr/>
        </p:nvSpPr>
        <p:spPr>
          <a:xfrm>
            <a:off x="1149250" y="3624025"/>
            <a:ext cx="2389800" cy="2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4"/>
          <p:cNvSpPr txBox="1"/>
          <p:nvPr>
            <p:ph idx="1" type="subTitle"/>
          </p:nvPr>
        </p:nvSpPr>
        <p:spPr>
          <a:xfrm>
            <a:off x="534700" y="918225"/>
            <a:ext cx="4722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42" name="Google Shape;142;p24"/>
          <p:cNvSpPr txBox="1"/>
          <p:nvPr>
            <p:ph idx="2" type="body"/>
          </p:nvPr>
        </p:nvSpPr>
        <p:spPr>
          <a:xfrm>
            <a:off x="531050" y="1395225"/>
            <a:ext cx="47223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sp>
        <p:nvSpPr>
          <p:cNvPr id="143" name="Google Shape;143;p24"/>
          <p:cNvSpPr txBox="1"/>
          <p:nvPr>
            <p:ph idx="3" type="subTitle"/>
          </p:nvPr>
        </p:nvSpPr>
        <p:spPr>
          <a:xfrm>
            <a:off x="534700" y="2862025"/>
            <a:ext cx="4722300" cy="4770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100">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p:txBody>
      </p:sp>
      <p:sp>
        <p:nvSpPr>
          <p:cNvPr id="144" name="Google Shape;144;p24"/>
          <p:cNvSpPr txBox="1"/>
          <p:nvPr>
            <p:ph idx="4" type="body"/>
          </p:nvPr>
        </p:nvSpPr>
        <p:spPr>
          <a:xfrm>
            <a:off x="531050" y="3339025"/>
            <a:ext cx="4722300" cy="1173600"/>
          </a:xfrm>
          <a:prstGeom prst="rect">
            <a:avLst/>
          </a:prstGeom>
          <a:noFill/>
          <a:ln>
            <a:noFill/>
          </a:ln>
        </p:spPr>
        <p:txBody>
          <a:bodyPr anchorCtr="0" anchor="t" bIns="91425" lIns="91425" spcFirstLastPara="1" rIns="91425" wrap="square" tIns="91425">
            <a:noAutofit/>
          </a:bodyPr>
          <a:lstStyle>
            <a:lvl1pPr indent="-361950" lvl="0" marL="45720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indent="-342900" lvl="1" marL="9144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indent="-330200" lvl="2" marL="13716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indent="-317500" lvl="3" marL="18288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indent="-304800" lvl="4" marL="22860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indent="-292100" lvl="5" marL="27432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indent="-285750" lvl="6" marL="32004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indent="-285750" lvl="7" marL="36576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indent="-285750" lvl="8" marL="411480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p:txBody>
      </p:sp>
      <p:pic>
        <p:nvPicPr>
          <p:cNvPr id="145" name="Google Shape;145;p24"/>
          <p:cNvPicPr preferRelativeResize="0"/>
          <p:nvPr/>
        </p:nvPicPr>
        <p:blipFill>
          <a:blip r:embed="rId2">
            <a:alphaModFix/>
          </a:blip>
          <a:stretch>
            <a:fillRect/>
          </a:stretch>
        </p:blipFill>
        <p:spPr>
          <a:xfrm>
            <a:off x="8289600" y="174551"/>
            <a:ext cx="631175" cy="1424525"/>
          </a:xfrm>
          <a:prstGeom prst="rect">
            <a:avLst/>
          </a:prstGeom>
          <a:noFill/>
          <a:ln>
            <a:noFill/>
          </a:ln>
        </p:spPr>
      </p:pic>
      <p:sp>
        <p:nvSpPr>
          <p:cNvPr id="146" name="Google Shape;146;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Navy" type="secHead">
  <p:cSld name="SECTION_HEADER">
    <p:bg>
      <p:bgPr>
        <a:solidFill>
          <a:schemeClr val="dk2"/>
        </a:solidFill>
      </p:bgPr>
    </p:bg>
    <p:spTree>
      <p:nvGrpSpPr>
        <p:cNvPr id="147" name="Shape 147"/>
        <p:cNvGrpSpPr/>
        <p:nvPr/>
      </p:nvGrpSpPr>
      <p:grpSpPr>
        <a:xfrm>
          <a:off x="0" y="0"/>
          <a:ext cx="0" cy="0"/>
          <a:chOff x="0" y="0"/>
          <a:chExt cx="0" cy="0"/>
        </a:xfrm>
      </p:grpSpPr>
      <p:sp>
        <p:nvSpPr>
          <p:cNvPr id="148" name="Google Shape;148;p25"/>
          <p:cNvSpPr/>
          <p:nvPr/>
        </p:nvSpPr>
        <p:spPr>
          <a:xfrm>
            <a:off x="0" y="4218710"/>
            <a:ext cx="9144000" cy="924900"/>
          </a:xfrm>
          <a:prstGeom prst="rect">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49" name="Google Shape;149;p25"/>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50" name="Google Shape;150;p25"/>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51" name="Google Shape;151;p25"/>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52" name="Google Shape;152;p25"/>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
        <p:nvSpPr>
          <p:cNvPr id="153" name="Google Shape;153;p2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2484">
          <p15:clr>
            <a:srgbClr val="FBAE40"/>
          </p15:clr>
        </p15:guide>
        <p15:guide id="2"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Moss">
  <p:cSld name="Section Header Moss">
    <p:bg>
      <p:bgPr>
        <a:solidFill>
          <a:schemeClr val="accent2"/>
        </a:solidFill>
      </p:bgPr>
    </p:bg>
    <p:spTree>
      <p:nvGrpSpPr>
        <p:cNvPr id="154" name="Shape 154"/>
        <p:cNvGrpSpPr/>
        <p:nvPr/>
      </p:nvGrpSpPr>
      <p:grpSpPr>
        <a:xfrm>
          <a:off x="0" y="0"/>
          <a:ext cx="0" cy="0"/>
          <a:chOff x="0" y="0"/>
          <a:chExt cx="0" cy="0"/>
        </a:xfrm>
      </p:grpSpPr>
      <p:sp>
        <p:nvSpPr>
          <p:cNvPr id="155" name="Google Shape;155;p26"/>
          <p:cNvSpPr/>
          <p:nvPr/>
        </p:nvSpPr>
        <p:spPr>
          <a:xfrm>
            <a:off x="0" y="4218710"/>
            <a:ext cx="9144000" cy="9249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56" name="Google Shape;156;p26"/>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57" name="Google Shape;157;p26"/>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58" name="Google Shape;158;p26"/>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59" name="Google Shape;159;p26"/>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
        <p:nvSpPr>
          <p:cNvPr id="160" name="Google Shape;160;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ea Green">
  <p:cSld name="Section Header Sea Green">
    <p:bg>
      <p:bgPr>
        <a:solidFill>
          <a:schemeClr val="accent3"/>
        </a:solidFill>
      </p:bgPr>
    </p:bg>
    <p:spTree>
      <p:nvGrpSpPr>
        <p:cNvPr id="161" name="Shape 161"/>
        <p:cNvGrpSpPr/>
        <p:nvPr/>
      </p:nvGrpSpPr>
      <p:grpSpPr>
        <a:xfrm>
          <a:off x="0" y="0"/>
          <a:ext cx="0" cy="0"/>
          <a:chOff x="0" y="0"/>
          <a:chExt cx="0" cy="0"/>
        </a:xfrm>
      </p:grpSpPr>
      <p:sp>
        <p:nvSpPr>
          <p:cNvPr id="162" name="Google Shape;162;p27"/>
          <p:cNvSpPr/>
          <p:nvPr/>
        </p:nvSpPr>
        <p:spPr>
          <a:xfrm>
            <a:off x="0" y="4218710"/>
            <a:ext cx="9144000" cy="9249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63" name="Google Shape;163;p27"/>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64" name="Google Shape;164;p27"/>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65" name="Google Shape;165;p27"/>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66" name="Google Shape;166;p27"/>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
        <p:nvSpPr>
          <p:cNvPr id="167" name="Google Shape;167;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Coral">
  <p:cSld name="Section Header Coral">
    <p:bg>
      <p:bgPr>
        <a:solidFill>
          <a:schemeClr val="accent4"/>
        </a:solidFill>
      </p:bgPr>
    </p:bg>
    <p:spTree>
      <p:nvGrpSpPr>
        <p:cNvPr id="168" name="Shape 168"/>
        <p:cNvGrpSpPr/>
        <p:nvPr/>
      </p:nvGrpSpPr>
      <p:grpSpPr>
        <a:xfrm>
          <a:off x="0" y="0"/>
          <a:ext cx="0" cy="0"/>
          <a:chOff x="0" y="0"/>
          <a:chExt cx="0" cy="0"/>
        </a:xfrm>
      </p:grpSpPr>
      <p:sp>
        <p:nvSpPr>
          <p:cNvPr id="169" name="Google Shape;169;p28"/>
          <p:cNvSpPr/>
          <p:nvPr/>
        </p:nvSpPr>
        <p:spPr>
          <a:xfrm>
            <a:off x="0" y="4218710"/>
            <a:ext cx="9144000" cy="9249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0" name="Google Shape;170;p28"/>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71" name="Google Shape;171;p28"/>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72" name="Google Shape;172;p28"/>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73" name="Google Shape;173;p28"/>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
        <p:nvSpPr>
          <p:cNvPr id="174" name="Google Shape;174;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Gold">
  <p:cSld name="Section Header Gold">
    <p:bg>
      <p:bgPr>
        <a:solidFill>
          <a:schemeClr val="lt2"/>
        </a:solidFill>
      </p:bgPr>
    </p:bg>
    <p:spTree>
      <p:nvGrpSpPr>
        <p:cNvPr id="175" name="Shape 175"/>
        <p:cNvGrpSpPr/>
        <p:nvPr/>
      </p:nvGrpSpPr>
      <p:grpSpPr>
        <a:xfrm>
          <a:off x="0" y="0"/>
          <a:ext cx="0" cy="0"/>
          <a:chOff x="0" y="0"/>
          <a:chExt cx="0" cy="0"/>
        </a:xfrm>
      </p:grpSpPr>
      <p:sp>
        <p:nvSpPr>
          <p:cNvPr id="176" name="Google Shape;176;p29"/>
          <p:cNvSpPr/>
          <p:nvPr/>
        </p:nvSpPr>
        <p:spPr>
          <a:xfrm>
            <a:off x="0" y="4218710"/>
            <a:ext cx="9144000" cy="9249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7" name="Google Shape;177;p29"/>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SzPts val="2700"/>
              <a:buFont typeface="Century Gothic"/>
              <a:buNone/>
              <a:defRPr b="1" i="0" sz="2700" u="none" cap="none" strike="noStrike">
                <a:latin typeface="Century Gothic"/>
                <a:ea typeface="Century Gothic"/>
                <a:cs typeface="Century Gothic"/>
                <a:sym typeface="Century Gothic"/>
              </a:defRPr>
            </a:lvl1pPr>
            <a:lvl2pPr lvl="1" rtl="0">
              <a:spcBef>
                <a:spcPts val="0"/>
              </a:spcBef>
              <a:spcAft>
                <a:spcPts val="0"/>
              </a:spcAft>
              <a:buClr>
                <a:schemeClr val="dk2"/>
              </a:buClr>
              <a:buSzPts val="1100"/>
              <a:buNone/>
              <a:defRPr sz="1400">
                <a:solidFill>
                  <a:schemeClr val="dk2"/>
                </a:solidFill>
              </a:defRPr>
            </a:lvl2pPr>
            <a:lvl3pPr lvl="2" rtl="0">
              <a:spcBef>
                <a:spcPts val="0"/>
              </a:spcBef>
              <a:spcAft>
                <a:spcPts val="0"/>
              </a:spcAft>
              <a:buClr>
                <a:schemeClr val="dk2"/>
              </a:buClr>
              <a:buSzPts val="1100"/>
              <a:buNone/>
              <a:defRPr sz="1400">
                <a:solidFill>
                  <a:schemeClr val="dk2"/>
                </a:solidFill>
              </a:defRPr>
            </a:lvl3pPr>
            <a:lvl4pPr lvl="3" rtl="0">
              <a:spcBef>
                <a:spcPts val="0"/>
              </a:spcBef>
              <a:spcAft>
                <a:spcPts val="0"/>
              </a:spcAft>
              <a:buClr>
                <a:schemeClr val="dk2"/>
              </a:buClr>
              <a:buSzPts val="1100"/>
              <a:buNone/>
              <a:defRPr sz="1400">
                <a:solidFill>
                  <a:schemeClr val="dk2"/>
                </a:solidFill>
              </a:defRPr>
            </a:lvl4pPr>
            <a:lvl5pPr lvl="4" rtl="0">
              <a:spcBef>
                <a:spcPts val="0"/>
              </a:spcBef>
              <a:spcAft>
                <a:spcPts val="0"/>
              </a:spcAft>
              <a:buClr>
                <a:schemeClr val="dk2"/>
              </a:buClr>
              <a:buSzPts val="1100"/>
              <a:buNone/>
              <a:defRPr sz="1400">
                <a:solidFill>
                  <a:schemeClr val="dk2"/>
                </a:solidFill>
              </a:defRPr>
            </a:lvl5pPr>
            <a:lvl6pPr lvl="5" rtl="0">
              <a:spcBef>
                <a:spcPts val="0"/>
              </a:spcBef>
              <a:spcAft>
                <a:spcPts val="0"/>
              </a:spcAft>
              <a:buClr>
                <a:schemeClr val="dk2"/>
              </a:buClr>
              <a:buSzPts val="1100"/>
              <a:buNone/>
              <a:defRPr sz="1400">
                <a:solidFill>
                  <a:schemeClr val="dk2"/>
                </a:solidFill>
              </a:defRPr>
            </a:lvl6pPr>
            <a:lvl7pPr lvl="6" rtl="0">
              <a:spcBef>
                <a:spcPts val="0"/>
              </a:spcBef>
              <a:spcAft>
                <a:spcPts val="0"/>
              </a:spcAft>
              <a:buClr>
                <a:schemeClr val="dk2"/>
              </a:buClr>
              <a:buSzPts val="1100"/>
              <a:buNone/>
              <a:defRPr sz="1400">
                <a:solidFill>
                  <a:schemeClr val="dk2"/>
                </a:solidFill>
              </a:defRPr>
            </a:lvl7pPr>
            <a:lvl8pPr lvl="7" rtl="0">
              <a:spcBef>
                <a:spcPts val="0"/>
              </a:spcBef>
              <a:spcAft>
                <a:spcPts val="0"/>
              </a:spcAft>
              <a:buClr>
                <a:schemeClr val="dk2"/>
              </a:buClr>
              <a:buSzPts val="1100"/>
              <a:buNone/>
              <a:defRPr sz="1400">
                <a:solidFill>
                  <a:schemeClr val="dk2"/>
                </a:solidFill>
              </a:defRPr>
            </a:lvl8pPr>
            <a:lvl9pPr lvl="8" rtl="0">
              <a:spcBef>
                <a:spcPts val="0"/>
              </a:spcBef>
              <a:spcAft>
                <a:spcPts val="0"/>
              </a:spcAft>
              <a:buClr>
                <a:schemeClr val="dk2"/>
              </a:buClr>
              <a:buSzPts val="1100"/>
              <a:buNone/>
              <a:defRPr sz="1400">
                <a:solidFill>
                  <a:schemeClr val="dk2"/>
                </a:solidFill>
              </a:defRPr>
            </a:lvl9pPr>
          </a:lstStyle>
          <a:p/>
        </p:txBody>
      </p:sp>
      <p:sp>
        <p:nvSpPr>
          <p:cNvPr id="178" name="Google Shape;178;p29"/>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900">
                <a:solidFill>
                  <a:schemeClr val="dk2"/>
                </a:solidFill>
                <a:latin typeface="Century Gothic"/>
                <a:ea typeface="Century Gothic"/>
                <a:cs typeface="Century Gothic"/>
                <a:sym typeface="Century Gothic"/>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p:txBody>
      </p:sp>
      <p:pic>
        <p:nvPicPr>
          <p:cNvPr id="179" name="Google Shape;179;p29"/>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80" name="Google Shape;180;p29"/>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
        <p:nvSpPr>
          <p:cNvPr id="181" name="Google Shape;181;p2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qua 1">
  <p:cSld name="Section Header Aqua_1">
    <p:bg>
      <p:bgPr>
        <a:solidFill>
          <a:schemeClr val="accent1"/>
        </a:solidFill>
      </p:bgPr>
    </p:bg>
    <p:spTree>
      <p:nvGrpSpPr>
        <p:cNvPr id="182" name="Shape 182"/>
        <p:cNvGrpSpPr/>
        <p:nvPr/>
      </p:nvGrpSpPr>
      <p:grpSpPr>
        <a:xfrm>
          <a:off x="0" y="0"/>
          <a:ext cx="0" cy="0"/>
          <a:chOff x="0" y="0"/>
          <a:chExt cx="0" cy="0"/>
        </a:xfrm>
      </p:grpSpPr>
      <p:sp>
        <p:nvSpPr>
          <p:cNvPr id="183" name="Google Shape;183;p30"/>
          <p:cNvSpPr/>
          <p:nvPr/>
        </p:nvSpPr>
        <p:spPr>
          <a:xfrm>
            <a:off x="0" y="4218710"/>
            <a:ext cx="9144000" cy="924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84" name="Google Shape;184;p30"/>
          <p:cNvSpPr txBox="1"/>
          <p:nvPr>
            <p:ph type="title"/>
          </p:nvPr>
        </p:nvSpPr>
        <p:spPr>
          <a:xfrm>
            <a:off x="776288" y="3222918"/>
            <a:ext cx="7886700" cy="86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85" name="Google Shape;185;p30"/>
          <p:cNvSpPr txBox="1"/>
          <p:nvPr>
            <p:ph idx="1" type="subTitle"/>
          </p:nvPr>
        </p:nvSpPr>
        <p:spPr>
          <a:xfrm>
            <a:off x="805575" y="4052400"/>
            <a:ext cx="4675800" cy="430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186" name="Google Shape;186;p30"/>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87" name="Google Shape;187;p30"/>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
        <p:nvSpPr>
          <p:cNvPr id="188" name="Google Shape;188;p3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image" Target="../media/image4.png"/><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3.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17"/>
          <p:cNvSpPr txBox="1"/>
          <p:nvPr>
            <p:ph type="title"/>
          </p:nvPr>
        </p:nvSpPr>
        <p:spPr>
          <a:xfrm>
            <a:off x="394853" y="273844"/>
            <a:ext cx="8354400" cy="4443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pic>
        <p:nvPicPr>
          <p:cNvPr id="93" name="Google Shape;93;p17"/>
          <p:cNvPicPr preferRelativeResize="0"/>
          <p:nvPr/>
        </p:nvPicPr>
        <p:blipFill>
          <a:blip r:embed="rId1">
            <a:alphaModFix/>
          </a:blip>
          <a:stretch>
            <a:fillRect/>
          </a:stretch>
        </p:blipFill>
        <p:spPr>
          <a:xfrm>
            <a:off x="7025800" y="4844350"/>
            <a:ext cx="1951327" cy="146300"/>
          </a:xfrm>
          <a:prstGeom prst="rect">
            <a:avLst/>
          </a:prstGeom>
          <a:noFill/>
          <a:ln>
            <a:noFill/>
          </a:ln>
        </p:spPr>
      </p:pic>
      <p:sp>
        <p:nvSpPr>
          <p:cNvPr id="94" name="Google Shape;94;p1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rtl="0" algn="r">
              <a:buNone/>
              <a:defRPr sz="1300">
                <a:solidFill>
                  <a:schemeClr val="dk2"/>
                </a:solidFill>
                <a:latin typeface="Century Gothic"/>
                <a:ea typeface="Century Gothic"/>
                <a:cs typeface="Century Gothic"/>
                <a:sym typeface="Century Gothic"/>
              </a:defRPr>
            </a:lvl1pPr>
            <a:lvl2pPr lvl="1" rtl="0" algn="r">
              <a:buNone/>
              <a:defRPr sz="1300">
                <a:solidFill>
                  <a:schemeClr val="dk2"/>
                </a:solidFill>
                <a:latin typeface="Century Gothic"/>
                <a:ea typeface="Century Gothic"/>
                <a:cs typeface="Century Gothic"/>
                <a:sym typeface="Century Gothic"/>
              </a:defRPr>
            </a:lvl2pPr>
            <a:lvl3pPr lvl="2" rtl="0" algn="r">
              <a:buNone/>
              <a:defRPr sz="1300">
                <a:solidFill>
                  <a:schemeClr val="dk2"/>
                </a:solidFill>
                <a:latin typeface="Century Gothic"/>
                <a:ea typeface="Century Gothic"/>
                <a:cs typeface="Century Gothic"/>
                <a:sym typeface="Century Gothic"/>
              </a:defRPr>
            </a:lvl3pPr>
            <a:lvl4pPr lvl="3" rtl="0" algn="r">
              <a:buNone/>
              <a:defRPr sz="1300">
                <a:solidFill>
                  <a:schemeClr val="dk2"/>
                </a:solidFill>
                <a:latin typeface="Century Gothic"/>
                <a:ea typeface="Century Gothic"/>
                <a:cs typeface="Century Gothic"/>
                <a:sym typeface="Century Gothic"/>
              </a:defRPr>
            </a:lvl4pPr>
            <a:lvl5pPr lvl="4" rtl="0" algn="r">
              <a:buNone/>
              <a:defRPr sz="1300">
                <a:solidFill>
                  <a:schemeClr val="dk2"/>
                </a:solidFill>
                <a:latin typeface="Century Gothic"/>
                <a:ea typeface="Century Gothic"/>
                <a:cs typeface="Century Gothic"/>
                <a:sym typeface="Century Gothic"/>
              </a:defRPr>
            </a:lvl5pPr>
            <a:lvl6pPr lvl="5" rtl="0" algn="r">
              <a:buNone/>
              <a:defRPr sz="1300">
                <a:solidFill>
                  <a:schemeClr val="dk2"/>
                </a:solidFill>
                <a:latin typeface="Century Gothic"/>
                <a:ea typeface="Century Gothic"/>
                <a:cs typeface="Century Gothic"/>
                <a:sym typeface="Century Gothic"/>
              </a:defRPr>
            </a:lvl6pPr>
            <a:lvl7pPr lvl="6" rtl="0" algn="r">
              <a:buNone/>
              <a:defRPr sz="1300">
                <a:solidFill>
                  <a:schemeClr val="dk2"/>
                </a:solidFill>
                <a:latin typeface="Century Gothic"/>
                <a:ea typeface="Century Gothic"/>
                <a:cs typeface="Century Gothic"/>
                <a:sym typeface="Century Gothic"/>
              </a:defRPr>
            </a:lvl7pPr>
            <a:lvl8pPr lvl="7" rtl="0" algn="r">
              <a:buNone/>
              <a:defRPr sz="1300">
                <a:solidFill>
                  <a:schemeClr val="dk2"/>
                </a:solidFill>
                <a:latin typeface="Century Gothic"/>
                <a:ea typeface="Century Gothic"/>
                <a:cs typeface="Century Gothic"/>
                <a:sym typeface="Century Gothic"/>
              </a:defRPr>
            </a:lvl8pPr>
            <a:lvl9pPr lvl="8" rtl="0" algn="r">
              <a:buNone/>
              <a:defRPr sz="1300">
                <a:solidFill>
                  <a:schemeClr val="dk2"/>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doi.org/10.1162/99608f92.fc14bf2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sma.nasa.gov/docs/default-source/safety-messages/safetymessage-2009-08-01-themarsclimateorbitermishap.pdf" TargetMode="External"/><Relationship Id="rId4" Type="http://schemas.openxmlformats.org/officeDocument/2006/relationships/hyperlink" Target="https://sma.nasa.gov/docs/default-source/safety-messages/safetymessage-2009-08-01-themarsclimateorbitermishap.pdf" TargetMode="External"/><Relationship Id="rId5" Type="http://schemas.openxmlformats.org/officeDocument/2006/relationships/image" Target="../media/image7.png"/><Relationship Id="rId6"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hyperlink" Target="https://doi.org/10.1038/sdata.2016.1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32.png"/><Relationship Id="rId7"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hyperlink" Target="https://zenodo.org/records/7372719" TargetMode="External"/><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youtube.com/watch?v=ICMbJxTfJ8g" TargetMode="Externa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hyperlink" Target="http://perma.cc/4JP4-WSRN"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hyperlink" Target="https://doi.org/10.1038/s41597-022-01606-w"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23.png"/><Relationship Id="rId5" Type="http://schemas.openxmlformats.org/officeDocument/2006/relationships/hyperlink" Target="http://github.com/NCEAS/e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hyperlink" Target="http://eml.ecoinformatics.org" TargetMode="External"/><Relationship Id="rId5" Type="http://schemas.openxmlformats.org/officeDocument/2006/relationships/hyperlink" Target="http://perma.cc/E2TP-GXSX"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6.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4.png"/><Relationship Id="rId4" Type="http://schemas.openxmlformats.org/officeDocument/2006/relationships/hyperlink" Target="http://www.nceas.ucsb.edu/news/why-you-never-knew-how-much-you-needed-ecological-metadata-languag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search.dataone.org/data" TargetMode="External"/><Relationship Id="rId4" Type="http://schemas.openxmlformats.org/officeDocument/2006/relationships/image" Target="../media/image38.png"/><Relationship Id="rId5"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ezeml.edirepository.org/" TargetMode="External"/><Relationship Id="rId4" Type="http://schemas.openxmlformats.org/officeDocument/2006/relationships/hyperlink" Target="http://cran.r-project.org/web/packages/EML/index.htm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1"/>
          <p:cNvSpPr txBox="1"/>
          <p:nvPr>
            <p:ph type="ctrTitle"/>
          </p:nvPr>
        </p:nvSpPr>
        <p:spPr>
          <a:xfrm>
            <a:off x="697575" y="1789500"/>
            <a:ext cx="7039800" cy="1346700"/>
          </a:xfrm>
          <a:prstGeom prst="rect">
            <a:avLst/>
          </a:prstGeom>
        </p:spPr>
        <p:txBody>
          <a:bodyPr anchorCtr="0" anchor="b" bIns="34275" lIns="68575" spcFirstLastPara="1" rIns="68575" wrap="square" tIns="34275">
            <a:spAutoFit/>
          </a:bodyPr>
          <a:lstStyle/>
          <a:p>
            <a:pPr indent="0" lvl="0" marL="0" rtl="0" algn="l">
              <a:lnSpc>
                <a:spcPct val="100000"/>
              </a:lnSpc>
              <a:spcBef>
                <a:spcPts val="0"/>
              </a:spcBef>
              <a:spcAft>
                <a:spcPts val="0"/>
              </a:spcAft>
              <a:buNone/>
            </a:pPr>
            <a:r>
              <a:rPr lang="en" sz="4700">
                <a:solidFill>
                  <a:srgbClr val="FCFCFC"/>
                </a:solidFill>
              </a:rPr>
              <a:t>Metadata &lt;Standards&gt;</a:t>
            </a:r>
            <a:endParaRPr sz="4700">
              <a:solidFill>
                <a:srgbClr val="FCFCFC"/>
              </a:solidFill>
            </a:endParaRPr>
          </a:p>
          <a:p>
            <a:pPr indent="0" lvl="0" marL="0" rtl="0" algn="l">
              <a:lnSpc>
                <a:spcPct val="100000"/>
              </a:lnSpc>
              <a:spcBef>
                <a:spcPts val="0"/>
              </a:spcBef>
              <a:spcAft>
                <a:spcPts val="0"/>
              </a:spcAft>
              <a:buNone/>
            </a:pPr>
            <a:r>
              <a:t/>
            </a:r>
            <a:endParaRPr sz="3600">
              <a:solidFill>
                <a:srgbClr val="FCFCFC"/>
              </a:solidFill>
            </a:endParaRPr>
          </a:p>
        </p:txBody>
      </p:sp>
      <p:sp>
        <p:nvSpPr>
          <p:cNvPr id="194" name="Google Shape;194;p31"/>
          <p:cNvSpPr txBox="1"/>
          <p:nvPr/>
        </p:nvSpPr>
        <p:spPr>
          <a:xfrm>
            <a:off x="1819925" y="499050"/>
            <a:ext cx="7116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i="1" sz="1300">
              <a:solidFill>
                <a:srgbClr val="F1C232"/>
              </a:solidFill>
              <a:latin typeface="Lobster"/>
              <a:ea typeface="Lobster"/>
              <a:cs typeface="Lobster"/>
              <a:sym typeface="Lobster"/>
            </a:endParaRPr>
          </a:p>
        </p:txBody>
      </p:sp>
      <p:sp>
        <p:nvSpPr>
          <p:cNvPr id="195" name="Google Shape;195;p31"/>
          <p:cNvSpPr txBox="1"/>
          <p:nvPr/>
        </p:nvSpPr>
        <p:spPr>
          <a:xfrm>
            <a:off x="4289450" y="3754650"/>
            <a:ext cx="4469100" cy="936000"/>
          </a:xfrm>
          <a:prstGeom prst="rect">
            <a:avLst/>
          </a:prstGeom>
          <a:noFill/>
          <a:ln>
            <a:noFill/>
          </a:ln>
        </p:spPr>
        <p:txBody>
          <a:bodyPr anchorCtr="0" anchor="t" bIns="36575" lIns="64000" spcFirstLastPara="1" rIns="64000" wrap="square" tIns="36575">
            <a:spAutoFit/>
          </a:bodyPr>
          <a:lstStyle/>
          <a:p>
            <a:pPr indent="0" lvl="0" marL="0" rtl="0" algn="l">
              <a:spcBef>
                <a:spcPts val="0"/>
              </a:spcBef>
              <a:spcAft>
                <a:spcPts val="0"/>
              </a:spcAft>
              <a:buNone/>
            </a:pPr>
            <a:r>
              <a:rPr lang="en" sz="1700">
                <a:solidFill>
                  <a:srgbClr val="FFFFFF"/>
                </a:solidFill>
                <a:latin typeface="Nunito Sans"/>
                <a:ea typeface="Nunito Sans"/>
                <a:cs typeface="Nunito Sans"/>
                <a:sym typeface="Nunito Sans"/>
              </a:rPr>
              <a:t>Renata Curty</a:t>
            </a:r>
            <a:endParaRPr sz="1700">
              <a:solidFill>
                <a:srgbClr val="FFFFFF"/>
              </a:solidFill>
              <a:latin typeface="Nunito Sans"/>
              <a:ea typeface="Nunito Sans"/>
              <a:cs typeface="Nunito Sans"/>
              <a:sym typeface="Nunito Sans"/>
            </a:endParaRPr>
          </a:p>
          <a:p>
            <a:pPr indent="0" lvl="0" marL="0" rtl="0" algn="l">
              <a:spcBef>
                <a:spcPts val="0"/>
              </a:spcBef>
              <a:spcAft>
                <a:spcPts val="0"/>
              </a:spcAft>
              <a:buNone/>
            </a:pPr>
            <a:r>
              <a:rPr lang="en" sz="1300">
                <a:solidFill>
                  <a:srgbClr val="FEBC11"/>
                </a:solidFill>
                <a:latin typeface="Nunito Sans"/>
                <a:ea typeface="Nunito Sans"/>
                <a:cs typeface="Nunito Sans"/>
                <a:sym typeface="Nunito Sans"/>
              </a:rPr>
              <a:t>Research Data Services, UCSB Library</a:t>
            </a:r>
            <a:endParaRPr sz="1300">
              <a:solidFill>
                <a:srgbClr val="FEBC11"/>
              </a:solidFill>
              <a:latin typeface="Nunito Sans"/>
              <a:ea typeface="Nunito Sans"/>
              <a:cs typeface="Nunito Sans"/>
              <a:sym typeface="Nunito Sans"/>
            </a:endParaRPr>
          </a:p>
          <a:p>
            <a:pPr indent="0" lvl="0" marL="0" rtl="0" algn="l">
              <a:spcBef>
                <a:spcPts val="0"/>
              </a:spcBef>
              <a:spcAft>
                <a:spcPts val="0"/>
              </a:spcAft>
              <a:buNone/>
            </a:pPr>
            <a:r>
              <a:rPr lang="en" sz="1300">
                <a:solidFill>
                  <a:srgbClr val="FEBC11"/>
                </a:solidFill>
                <a:latin typeface="Nunito Sans"/>
                <a:ea typeface="Nunito Sans"/>
                <a:cs typeface="Nunito Sans"/>
                <a:sym typeface="Nunito Sans"/>
              </a:rPr>
              <a:t>recurty@ucsb.edu</a:t>
            </a:r>
            <a:endParaRPr sz="1300">
              <a:solidFill>
                <a:srgbClr val="FEBC11"/>
              </a:solidFill>
              <a:latin typeface="Nunito Sans"/>
              <a:ea typeface="Nunito Sans"/>
              <a:cs typeface="Nunito Sans"/>
              <a:sym typeface="Nunito Sans"/>
            </a:endParaRPr>
          </a:p>
          <a:p>
            <a:pPr indent="0" lvl="0" marL="0" rtl="0" algn="l">
              <a:spcBef>
                <a:spcPts val="0"/>
              </a:spcBef>
              <a:spcAft>
                <a:spcPts val="0"/>
              </a:spcAft>
              <a:buNone/>
            </a:pPr>
            <a:r>
              <a:t/>
            </a:r>
            <a:endParaRPr sz="1300">
              <a:solidFill>
                <a:srgbClr val="FEBC11"/>
              </a:solidFill>
              <a:latin typeface="Century Gothic"/>
              <a:ea typeface="Century Gothic"/>
              <a:cs typeface="Century Gothic"/>
              <a:sym typeface="Century Gothic"/>
            </a:endParaRPr>
          </a:p>
        </p:txBody>
      </p:sp>
      <p:sp>
        <p:nvSpPr>
          <p:cNvPr id="196" name="Google Shape;196;p31"/>
          <p:cNvSpPr txBox="1"/>
          <p:nvPr/>
        </p:nvSpPr>
        <p:spPr>
          <a:xfrm>
            <a:off x="200025" y="247650"/>
            <a:ext cx="7116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lt2"/>
                </a:solidFill>
                <a:latin typeface="Century Gothic"/>
                <a:ea typeface="Century Gothic"/>
                <a:cs typeface="Century Gothic"/>
                <a:sym typeface="Century Gothic"/>
              </a:rPr>
              <a:t>EDS213 - Databases &amp; Data Management</a:t>
            </a:r>
            <a:endParaRPr b="1" sz="1500">
              <a:solidFill>
                <a:schemeClr val="lt2"/>
              </a:solidFill>
              <a:latin typeface="Century Gothic"/>
              <a:ea typeface="Century Gothic"/>
              <a:cs typeface="Century Gothic"/>
              <a:sym typeface="Century Gothic"/>
            </a:endParaRPr>
          </a:p>
          <a:p>
            <a:pPr indent="0" lvl="0" marL="0" rtl="0" algn="l">
              <a:spcBef>
                <a:spcPts val="0"/>
              </a:spcBef>
              <a:spcAft>
                <a:spcPts val="0"/>
              </a:spcAft>
              <a:buNone/>
            </a:pPr>
            <a:r>
              <a:t/>
            </a:r>
            <a:endParaRPr i="1" sz="1300">
              <a:solidFill>
                <a:srgbClr val="F1C232"/>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2"/>
          <p:cNvSpPr txBox="1"/>
          <p:nvPr/>
        </p:nvSpPr>
        <p:spPr>
          <a:xfrm>
            <a:off x="369600" y="1140025"/>
            <a:ext cx="7617900" cy="37404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1200"/>
              </a:spcBef>
              <a:spcAft>
                <a:spcPts val="0"/>
              </a:spcAft>
              <a:buClr>
                <a:schemeClr val="dk1"/>
              </a:buClr>
              <a:buSzPts val="2000"/>
              <a:buFont typeface="Avenir"/>
              <a:buChar char="●"/>
            </a:pPr>
            <a:r>
              <a:rPr lang="en" sz="2000">
                <a:solidFill>
                  <a:schemeClr val="dk1"/>
                </a:solidFill>
                <a:highlight>
                  <a:srgbClr val="FFFFFF"/>
                </a:highlight>
                <a:latin typeface="Avenir"/>
                <a:ea typeface="Avenir"/>
                <a:cs typeface="Avenir"/>
                <a:sym typeface="Avenir"/>
              </a:rPr>
              <a:t>Understand the role of metadata standards in facilitating the </a:t>
            </a:r>
            <a:r>
              <a:rPr b="1" lang="en" sz="2000">
                <a:solidFill>
                  <a:schemeClr val="dk1"/>
                </a:solidFill>
                <a:highlight>
                  <a:srgbClr val="FFFFFF"/>
                </a:highlight>
                <a:latin typeface="Avenir"/>
                <a:ea typeface="Avenir"/>
                <a:cs typeface="Avenir"/>
                <a:sym typeface="Avenir"/>
              </a:rPr>
              <a:t>management, discovery, interoperability, and reuse</a:t>
            </a:r>
            <a:r>
              <a:rPr lang="en" sz="2000">
                <a:solidFill>
                  <a:schemeClr val="dk1"/>
                </a:solidFill>
                <a:highlight>
                  <a:srgbClr val="FFFFFF"/>
                </a:highlight>
                <a:latin typeface="Avenir"/>
                <a:ea typeface="Avenir"/>
                <a:cs typeface="Avenir"/>
                <a:sym typeface="Avenir"/>
              </a:rPr>
              <a:t> of digital resources and research data.</a:t>
            </a:r>
            <a:endParaRPr sz="2000">
              <a:solidFill>
                <a:schemeClr val="dk1"/>
              </a:solidFill>
              <a:highlight>
                <a:srgbClr val="FFFFFF"/>
              </a:highlight>
              <a:latin typeface="Avenir"/>
              <a:ea typeface="Avenir"/>
              <a:cs typeface="Avenir"/>
              <a:sym typeface="Avenir"/>
            </a:endParaRPr>
          </a:p>
          <a:p>
            <a:pPr indent="-355600" lvl="0" marL="457200" rtl="0" algn="l">
              <a:lnSpc>
                <a:spcPct val="115000"/>
              </a:lnSpc>
              <a:spcBef>
                <a:spcPts val="2000"/>
              </a:spcBef>
              <a:spcAft>
                <a:spcPts val="0"/>
              </a:spcAft>
              <a:buClr>
                <a:schemeClr val="dk1"/>
              </a:buClr>
              <a:buSzPts val="2000"/>
              <a:buFont typeface="Avenir"/>
              <a:buChar char="●"/>
            </a:pPr>
            <a:r>
              <a:rPr lang="en" sz="2000">
                <a:solidFill>
                  <a:schemeClr val="dk1"/>
                </a:solidFill>
                <a:highlight>
                  <a:schemeClr val="lt1"/>
                </a:highlight>
                <a:latin typeface="Avenir"/>
                <a:ea typeface="Avenir"/>
                <a:cs typeface="Avenir"/>
                <a:sym typeface="Avenir"/>
              </a:rPr>
              <a:t>Recognize the </a:t>
            </a:r>
            <a:r>
              <a:rPr b="1" lang="en" sz="2000">
                <a:solidFill>
                  <a:schemeClr val="dk1"/>
                </a:solidFill>
                <a:highlight>
                  <a:schemeClr val="lt1"/>
                </a:highlight>
                <a:latin typeface="Avenir"/>
                <a:ea typeface="Avenir"/>
                <a:cs typeface="Avenir"/>
                <a:sym typeface="Avenir"/>
              </a:rPr>
              <a:t>importance of adhering to domain-specific</a:t>
            </a:r>
            <a:r>
              <a:rPr lang="en" sz="2000">
                <a:solidFill>
                  <a:schemeClr val="dk1"/>
                </a:solidFill>
                <a:highlight>
                  <a:schemeClr val="lt1"/>
                </a:highlight>
                <a:latin typeface="Avenir"/>
                <a:ea typeface="Avenir"/>
                <a:cs typeface="Avenir"/>
                <a:sym typeface="Avenir"/>
              </a:rPr>
              <a:t> </a:t>
            </a:r>
            <a:r>
              <a:rPr b="1" lang="en" sz="2000">
                <a:solidFill>
                  <a:schemeClr val="dk1"/>
                </a:solidFill>
                <a:highlight>
                  <a:schemeClr val="lt1"/>
                </a:highlight>
                <a:latin typeface="Avenir"/>
                <a:ea typeface="Avenir"/>
                <a:cs typeface="Avenir"/>
                <a:sym typeface="Avenir"/>
              </a:rPr>
              <a:t>metadata standards</a:t>
            </a:r>
            <a:endParaRPr sz="2000">
              <a:solidFill>
                <a:schemeClr val="dk1"/>
              </a:solidFill>
              <a:highlight>
                <a:schemeClr val="lt1"/>
              </a:highlight>
              <a:latin typeface="Avenir"/>
              <a:ea typeface="Avenir"/>
              <a:cs typeface="Avenir"/>
              <a:sym typeface="Avenir"/>
            </a:endParaRPr>
          </a:p>
          <a:p>
            <a:pPr indent="-355600" lvl="0" marL="457200" rtl="0" algn="l">
              <a:lnSpc>
                <a:spcPct val="115000"/>
              </a:lnSpc>
              <a:spcBef>
                <a:spcPts val="2000"/>
              </a:spcBef>
              <a:spcAft>
                <a:spcPts val="0"/>
              </a:spcAft>
              <a:buClr>
                <a:schemeClr val="dk1"/>
              </a:buClr>
              <a:buSzPts val="2000"/>
              <a:buFont typeface="Avenir"/>
              <a:buChar char="●"/>
            </a:pPr>
            <a:r>
              <a:rPr lang="en" sz="2000">
                <a:solidFill>
                  <a:schemeClr val="dk1"/>
                </a:solidFill>
                <a:highlight>
                  <a:schemeClr val="lt1"/>
                </a:highlight>
                <a:latin typeface="Avenir"/>
                <a:ea typeface="Avenir"/>
                <a:cs typeface="Avenir"/>
                <a:sym typeface="Avenir"/>
              </a:rPr>
              <a:t>Identify metadata standards commonly used in Earth and Environmental Sciences research.</a:t>
            </a:r>
            <a:endParaRPr sz="2000">
              <a:solidFill>
                <a:schemeClr val="dk1"/>
              </a:solidFill>
              <a:highlight>
                <a:srgbClr val="FFFFFF"/>
              </a:highlight>
              <a:latin typeface="Avenir"/>
              <a:ea typeface="Avenir"/>
              <a:cs typeface="Avenir"/>
              <a:sym typeface="Avenir"/>
            </a:endParaRPr>
          </a:p>
          <a:p>
            <a:pPr indent="0" lvl="0" marL="0" rtl="0" algn="l">
              <a:lnSpc>
                <a:spcPct val="115000"/>
              </a:lnSpc>
              <a:spcBef>
                <a:spcPts val="2000"/>
              </a:spcBef>
              <a:spcAft>
                <a:spcPts val="2000"/>
              </a:spcAft>
              <a:buNone/>
            </a:pPr>
            <a:r>
              <a:t/>
            </a:r>
            <a:endParaRPr sz="2000">
              <a:solidFill>
                <a:schemeClr val="dk1"/>
              </a:solidFill>
              <a:highlight>
                <a:srgbClr val="FFFFFF"/>
              </a:highlight>
              <a:latin typeface="Avenir"/>
              <a:ea typeface="Avenir"/>
              <a:cs typeface="Avenir"/>
              <a:sym typeface="Avenir"/>
            </a:endParaRPr>
          </a:p>
        </p:txBody>
      </p:sp>
      <p:sp>
        <p:nvSpPr>
          <p:cNvPr id="202" name="Google Shape;202;p32"/>
          <p:cNvSpPr txBox="1"/>
          <p:nvPr/>
        </p:nvSpPr>
        <p:spPr>
          <a:xfrm>
            <a:off x="366650" y="3274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400">
                <a:solidFill>
                  <a:srgbClr val="004B83"/>
                </a:solidFill>
                <a:latin typeface="Century Gothic"/>
                <a:ea typeface="Century Gothic"/>
                <a:cs typeface="Century Gothic"/>
                <a:sym typeface="Century Gothic"/>
              </a:rPr>
              <a:t>Learning Objectives</a:t>
            </a:r>
            <a:endParaRPr b="1" sz="3400">
              <a:solidFill>
                <a:srgbClr val="004B83"/>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ph type="ctrTitle"/>
          </p:nvPr>
        </p:nvSpPr>
        <p:spPr>
          <a:xfrm>
            <a:off x="0" y="14214"/>
            <a:ext cx="9144000" cy="1476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a:solidFill>
                  <a:srgbClr val="FEBC11"/>
                </a:solidFill>
                <a:latin typeface="Century Gothic"/>
                <a:ea typeface="Century Gothic"/>
                <a:cs typeface="Century Gothic"/>
                <a:sym typeface="Century Gothic"/>
              </a:rPr>
              <a:t>Meta</a:t>
            </a:r>
            <a:r>
              <a:rPr b="1" lang="en">
                <a:solidFill>
                  <a:srgbClr val="1C4587"/>
                </a:solidFill>
                <a:latin typeface="Century Gothic"/>
                <a:ea typeface="Century Gothic"/>
                <a:cs typeface="Century Gothic"/>
                <a:sym typeface="Century Gothic"/>
              </a:rPr>
              <a:t>data </a:t>
            </a:r>
            <a:endParaRPr b="1">
              <a:solidFill>
                <a:srgbClr val="1C4587"/>
              </a:solidFill>
              <a:latin typeface="Century Gothic"/>
              <a:ea typeface="Century Gothic"/>
              <a:cs typeface="Century Gothic"/>
              <a:sym typeface="Century Gothic"/>
            </a:endParaRPr>
          </a:p>
          <a:p>
            <a:pPr indent="0" lvl="0" marL="0" rtl="0" algn="ctr">
              <a:spcBef>
                <a:spcPts val="0"/>
              </a:spcBef>
              <a:spcAft>
                <a:spcPts val="0"/>
              </a:spcAft>
              <a:buNone/>
            </a:pPr>
            <a:r>
              <a:rPr b="1" lang="en" sz="3550">
                <a:latin typeface="Century Gothic"/>
                <a:ea typeface="Century Gothic"/>
                <a:cs typeface="Century Gothic"/>
                <a:sym typeface="Century Gothic"/>
              </a:rPr>
              <a:t>(self-referential)</a:t>
            </a:r>
            <a:endParaRPr b="1" sz="3550">
              <a:latin typeface="Century Gothic"/>
              <a:ea typeface="Century Gothic"/>
              <a:cs typeface="Century Gothic"/>
              <a:sym typeface="Century Gothic"/>
            </a:endParaRPr>
          </a:p>
        </p:txBody>
      </p:sp>
      <p:sp>
        <p:nvSpPr>
          <p:cNvPr id="208" name="Google Shape;208;p33"/>
          <p:cNvSpPr txBox="1"/>
          <p:nvPr>
            <p:ph idx="1" type="subTitle"/>
          </p:nvPr>
        </p:nvSpPr>
        <p:spPr>
          <a:xfrm>
            <a:off x="0" y="1590000"/>
            <a:ext cx="91440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i="1" lang="en">
                <a:solidFill>
                  <a:schemeClr val="dk1"/>
                </a:solidFill>
                <a:latin typeface="Avenir"/>
                <a:ea typeface="Avenir"/>
                <a:cs typeface="Avenir"/>
                <a:sym typeface="Avenir"/>
              </a:rPr>
              <a:t>describes, explains, or provides context about data</a:t>
            </a:r>
            <a:endParaRPr>
              <a:solidFill>
                <a:schemeClr val="dk1"/>
              </a:solidFill>
              <a:latin typeface="Avenir"/>
              <a:ea typeface="Avenir"/>
              <a:cs typeface="Avenir"/>
              <a:sym typeface="Avenir"/>
            </a:endParaRPr>
          </a:p>
        </p:txBody>
      </p:sp>
      <p:pic>
        <p:nvPicPr>
          <p:cNvPr id="209" name="Google Shape;209;p33"/>
          <p:cNvPicPr preferRelativeResize="0"/>
          <p:nvPr/>
        </p:nvPicPr>
        <p:blipFill>
          <a:blip r:embed="rId3">
            <a:alphaModFix/>
          </a:blip>
          <a:stretch>
            <a:fillRect/>
          </a:stretch>
        </p:blipFill>
        <p:spPr>
          <a:xfrm>
            <a:off x="716525" y="2283875"/>
            <a:ext cx="3536876" cy="2520026"/>
          </a:xfrm>
          <a:prstGeom prst="rect">
            <a:avLst/>
          </a:prstGeom>
          <a:noFill/>
          <a:ln>
            <a:noFill/>
          </a:ln>
        </p:spPr>
      </p:pic>
      <p:sp>
        <p:nvSpPr>
          <p:cNvPr id="210" name="Google Shape;210;p33"/>
          <p:cNvSpPr txBox="1"/>
          <p:nvPr/>
        </p:nvSpPr>
        <p:spPr>
          <a:xfrm>
            <a:off x="4691125" y="3078468"/>
            <a:ext cx="4062300" cy="996000"/>
          </a:xfrm>
          <a:prstGeom prst="rect">
            <a:avLst/>
          </a:prstGeom>
          <a:solidFill>
            <a:srgbClr val="FEBC11"/>
          </a:solidFill>
          <a:ln>
            <a:noFill/>
          </a:ln>
        </p:spPr>
        <p:txBody>
          <a:bodyPr anchorCtr="0" anchor="t" bIns="91425" lIns="91425" spcFirstLastPara="1" rIns="91425" wrap="square" tIns="91425">
            <a:spAutoFit/>
          </a:bodyPr>
          <a:lstStyle/>
          <a:p>
            <a:pPr indent="0" lvl="0" marL="0" rtl="0" algn="ctr">
              <a:lnSpc>
                <a:spcPct val="105000"/>
              </a:lnSpc>
              <a:spcBef>
                <a:spcPts val="1000"/>
              </a:spcBef>
              <a:spcAft>
                <a:spcPts val="0"/>
              </a:spcAft>
              <a:buNone/>
            </a:pPr>
            <a:r>
              <a:rPr b="1" lang="en" sz="1700">
                <a:solidFill>
                  <a:srgbClr val="004B83"/>
                </a:solidFill>
                <a:latin typeface="Avenir"/>
                <a:ea typeface="Avenir"/>
                <a:cs typeface="Avenir"/>
                <a:sym typeface="Avenir"/>
              </a:rPr>
              <a:t>Descriptors</a:t>
            </a:r>
            <a:r>
              <a:rPr lang="en" sz="1700">
                <a:solidFill>
                  <a:schemeClr val="dk1"/>
                </a:solidFill>
                <a:latin typeface="Avenir"/>
                <a:ea typeface="Avenir"/>
                <a:cs typeface="Avenir"/>
                <a:sym typeface="Avenir"/>
              </a:rPr>
              <a:t> that help understanding what data are, where to find them, how to access them, right to use, and more.</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graphicFrame>
        <p:nvGraphicFramePr>
          <p:cNvPr id="215" name="Google Shape;215;p34"/>
          <p:cNvGraphicFramePr/>
          <p:nvPr/>
        </p:nvGraphicFramePr>
        <p:xfrm>
          <a:off x="1025525" y="1220771"/>
          <a:ext cx="3000000" cy="3000000"/>
        </p:xfrm>
        <a:graphic>
          <a:graphicData uri="http://schemas.openxmlformats.org/drawingml/2006/table">
            <a:tbl>
              <a:tblPr>
                <a:noFill/>
                <a:tableStyleId>{B0C70623-4161-4627-B551-1AAF9E28AEC4}</a:tableStyleId>
              </a:tblPr>
              <a:tblGrid>
                <a:gridCol w="590225"/>
                <a:gridCol w="499400"/>
                <a:gridCol w="2247350"/>
                <a:gridCol w="703725"/>
                <a:gridCol w="930725"/>
                <a:gridCol w="862625"/>
                <a:gridCol w="1157725"/>
              </a:tblGrid>
              <a:tr h="190500">
                <a:tc>
                  <a:txBody>
                    <a:bodyPr/>
                    <a:lstStyle/>
                    <a:p>
                      <a:pPr indent="0" lvl="0" marL="0" rtl="0" algn="l">
                        <a:lnSpc>
                          <a:spcPct val="115000"/>
                        </a:lnSpc>
                        <a:spcBef>
                          <a:spcPts val="0"/>
                        </a:spcBef>
                        <a:spcAft>
                          <a:spcPts val="0"/>
                        </a:spcAft>
                        <a:buNone/>
                      </a:pPr>
                      <a:r>
                        <a:rPr b="1" lang="en" sz="1100"/>
                        <a:t>id</a:t>
                      </a:r>
                      <a:endParaRPr b="1" sz="1100"/>
                    </a:p>
                  </a:txBody>
                  <a:tcPr marT="91425" marB="91425" marR="91425" marL="91425"/>
                </a:tc>
                <a:tc>
                  <a:txBody>
                    <a:bodyPr/>
                    <a:lstStyle/>
                    <a:p>
                      <a:pPr indent="0" lvl="0" marL="0" rtl="0" algn="l">
                        <a:lnSpc>
                          <a:spcPct val="115000"/>
                        </a:lnSpc>
                        <a:spcBef>
                          <a:spcPts val="0"/>
                        </a:spcBef>
                        <a:spcAft>
                          <a:spcPts val="0"/>
                        </a:spcAft>
                        <a:buNone/>
                      </a:pPr>
                      <a:r>
                        <a:rPr b="1" lang="en" sz="1100"/>
                        <a:t>stn</a:t>
                      </a:r>
                      <a:endParaRPr b="1" sz="1100"/>
                    </a:p>
                  </a:txBody>
                  <a:tcPr marT="91425" marB="91425" marR="91425" marL="91425"/>
                </a:tc>
                <a:tc>
                  <a:txBody>
                    <a:bodyPr/>
                    <a:lstStyle/>
                    <a:p>
                      <a:pPr indent="0" lvl="0" marL="0" rtl="0" algn="l">
                        <a:lnSpc>
                          <a:spcPct val="115000"/>
                        </a:lnSpc>
                        <a:spcBef>
                          <a:spcPts val="0"/>
                        </a:spcBef>
                        <a:spcAft>
                          <a:spcPts val="0"/>
                        </a:spcAft>
                        <a:buNone/>
                      </a:pPr>
                      <a:r>
                        <a:rPr b="1" lang="en" sz="1100"/>
                        <a:t>time</a:t>
                      </a:r>
                      <a:endParaRPr b="1" sz="1100"/>
                    </a:p>
                  </a:txBody>
                  <a:tcPr marT="91425" marB="91425" marR="91425" marL="91425"/>
                </a:tc>
                <a:tc>
                  <a:txBody>
                    <a:bodyPr/>
                    <a:lstStyle/>
                    <a:p>
                      <a:pPr indent="0" lvl="0" marL="0" rtl="0" algn="l">
                        <a:lnSpc>
                          <a:spcPct val="115000"/>
                        </a:lnSpc>
                        <a:spcBef>
                          <a:spcPts val="0"/>
                        </a:spcBef>
                        <a:spcAft>
                          <a:spcPts val="0"/>
                        </a:spcAft>
                        <a:buNone/>
                      </a:pPr>
                      <a:r>
                        <a:rPr b="1" lang="en" sz="1100"/>
                        <a:t>mag</a:t>
                      </a:r>
                      <a:endParaRPr b="1" sz="1100"/>
                    </a:p>
                  </a:txBody>
                  <a:tcPr marT="91425" marB="91425" marR="91425" marL="91425"/>
                </a:tc>
                <a:tc>
                  <a:txBody>
                    <a:bodyPr/>
                    <a:lstStyle/>
                    <a:p>
                      <a:pPr indent="0" lvl="0" marL="0" rtl="0" algn="l">
                        <a:lnSpc>
                          <a:spcPct val="115000"/>
                        </a:lnSpc>
                        <a:spcBef>
                          <a:spcPts val="0"/>
                        </a:spcBef>
                        <a:spcAft>
                          <a:spcPts val="0"/>
                        </a:spcAft>
                        <a:buNone/>
                      </a:pPr>
                      <a:r>
                        <a:rPr b="1" lang="en" sz="1100"/>
                        <a:t>depth</a:t>
                      </a:r>
                      <a:endParaRPr b="1" sz="1100"/>
                    </a:p>
                  </a:txBody>
                  <a:tcPr marT="91425" marB="91425" marR="91425" marL="91425"/>
                </a:tc>
                <a:tc>
                  <a:txBody>
                    <a:bodyPr/>
                    <a:lstStyle/>
                    <a:p>
                      <a:pPr indent="0" lvl="0" marL="0" rtl="0" algn="l">
                        <a:lnSpc>
                          <a:spcPct val="115000"/>
                        </a:lnSpc>
                        <a:spcBef>
                          <a:spcPts val="0"/>
                        </a:spcBef>
                        <a:spcAft>
                          <a:spcPts val="0"/>
                        </a:spcAft>
                        <a:buNone/>
                      </a:pPr>
                      <a:r>
                        <a:rPr b="1" lang="en" sz="1100"/>
                        <a:t>loc1</a:t>
                      </a:r>
                      <a:endParaRPr b="1" sz="1100"/>
                    </a:p>
                  </a:txBody>
                  <a:tcPr marT="91425" marB="91425" marR="91425" marL="91425"/>
                </a:tc>
                <a:tc>
                  <a:txBody>
                    <a:bodyPr/>
                    <a:lstStyle/>
                    <a:p>
                      <a:pPr indent="0" lvl="0" marL="0" rtl="0" algn="l">
                        <a:lnSpc>
                          <a:spcPct val="115000"/>
                        </a:lnSpc>
                        <a:spcBef>
                          <a:spcPts val="0"/>
                        </a:spcBef>
                        <a:spcAft>
                          <a:spcPts val="0"/>
                        </a:spcAft>
                        <a:buNone/>
                      </a:pPr>
                      <a:r>
                        <a:rPr b="1" lang="en" sz="1100"/>
                        <a:t>loc2</a:t>
                      </a:r>
                      <a:endParaRPr b="1" sz="1100"/>
                    </a:p>
                  </a:txBody>
                  <a:tcPr marT="91425" marB="91425" marR="91425" marL="91425"/>
                </a:tc>
              </a:tr>
              <a:tr h="190500">
                <a:tc>
                  <a:txBody>
                    <a:bodyPr/>
                    <a:lstStyle/>
                    <a:p>
                      <a:pPr indent="0" lvl="0" marL="0" rtl="0" algn="l">
                        <a:spcBef>
                          <a:spcPts val="0"/>
                        </a:spcBef>
                        <a:spcAft>
                          <a:spcPts val="0"/>
                        </a:spcAft>
                        <a:buNone/>
                      </a:pPr>
                      <a:r>
                        <a:rPr lang="en"/>
                        <a:t>001</a:t>
                      </a:r>
                      <a:endParaRPr/>
                    </a:p>
                  </a:txBody>
                  <a:tcPr marT="91425" marB="91425" marR="91425" marL="91425"/>
                </a:tc>
                <a:tc>
                  <a:txBody>
                    <a:bodyPr/>
                    <a:lstStyle/>
                    <a:p>
                      <a:pPr indent="0" lvl="0" marL="0" rtl="0" algn="l">
                        <a:spcBef>
                          <a:spcPts val="0"/>
                        </a:spcBef>
                        <a:spcAft>
                          <a:spcPts val="0"/>
                        </a:spcAft>
                        <a:buNone/>
                      </a:pPr>
                      <a:r>
                        <a:rPr lang="en"/>
                        <a:t>A1</a:t>
                      </a:r>
                      <a:endParaRPr/>
                    </a:p>
                  </a:txBody>
                  <a:tcPr marT="91425" marB="91425" marR="91425" marL="91425"/>
                </a:tc>
                <a:tc>
                  <a:txBody>
                    <a:bodyPr/>
                    <a:lstStyle/>
                    <a:p>
                      <a:pPr indent="0" lvl="0" marL="0" rtl="0" algn="l">
                        <a:spcBef>
                          <a:spcPts val="0"/>
                        </a:spcBef>
                        <a:spcAft>
                          <a:spcPts val="0"/>
                        </a:spcAft>
                        <a:buNone/>
                      </a:pPr>
                      <a:r>
                        <a:rPr lang="en"/>
                        <a:t>04/05/26 03:12</a:t>
                      </a:r>
                      <a:endParaRPr/>
                    </a:p>
                  </a:txBody>
                  <a:tcPr marT="91425" marB="91425" marR="91425" marL="91425"/>
                </a:tc>
                <a:tc>
                  <a:txBody>
                    <a:bodyPr/>
                    <a:lstStyle/>
                    <a:p>
                      <a:pPr indent="0" lvl="0" marL="0" rtl="0" algn="l">
                        <a:spcBef>
                          <a:spcPts val="0"/>
                        </a:spcBef>
                        <a:spcAft>
                          <a:spcPts val="0"/>
                        </a:spcAft>
                        <a:buNone/>
                      </a:pPr>
                      <a:r>
                        <a:rPr lang="en"/>
                        <a:t>4.5</a:t>
                      </a:r>
                      <a:endParaRPr/>
                    </a:p>
                  </a:txBody>
                  <a:tcPr marT="91425" marB="91425" marR="91425" marL="91425"/>
                </a:tc>
                <a:tc>
                  <a:txBody>
                    <a:bodyPr/>
                    <a:lstStyle/>
                    <a:p>
                      <a:pPr indent="0" lvl="0" marL="0" rtl="0" algn="l">
                        <a:spcBef>
                          <a:spcPts val="0"/>
                        </a:spcBef>
                        <a:spcAft>
                          <a:spcPts val="0"/>
                        </a:spcAft>
                        <a:buNone/>
                      </a:pPr>
                      <a:r>
                        <a:rPr lang="en"/>
                        <a:t>10</a:t>
                      </a:r>
                      <a:endParaRPr/>
                    </a:p>
                  </a:txBody>
                  <a:tcPr marT="91425" marB="91425" marR="91425" marL="91425"/>
                </a:tc>
                <a:tc>
                  <a:txBody>
                    <a:bodyPr/>
                    <a:lstStyle/>
                    <a:p>
                      <a:pPr indent="0" lvl="0" marL="0" rtl="0" algn="l">
                        <a:spcBef>
                          <a:spcPts val="0"/>
                        </a:spcBef>
                        <a:spcAft>
                          <a:spcPts val="0"/>
                        </a:spcAft>
                        <a:buNone/>
                      </a:pPr>
                      <a:r>
                        <a:rPr lang="en"/>
                        <a:t>34.05</a:t>
                      </a:r>
                      <a:endParaRPr/>
                    </a:p>
                  </a:txBody>
                  <a:tcPr marT="91425" marB="91425" marR="91425" marL="91425"/>
                </a:tc>
                <a:tc>
                  <a:txBody>
                    <a:bodyPr/>
                    <a:lstStyle/>
                    <a:p>
                      <a:pPr indent="0" lvl="0" marL="0" rtl="0" algn="l">
                        <a:spcBef>
                          <a:spcPts val="0"/>
                        </a:spcBef>
                        <a:spcAft>
                          <a:spcPts val="0"/>
                        </a:spcAft>
                        <a:buNone/>
                      </a:pPr>
                      <a:r>
                        <a:rPr lang="en"/>
                        <a:t>-118.25</a:t>
                      </a:r>
                      <a:endParaRPr/>
                    </a:p>
                  </a:txBody>
                  <a:tcPr marT="91425" marB="91425" marR="91425" marL="91425"/>
                </a:tc>
              </a:tr>
              <a:tr h="190500">
                <a:tc>
                  <a:txBody>
                    <a:bodyPr/>
                    <a:lstStyle/>
                    <a:p>
                      <a:pPr indent="0" lvl="0" marL="0" rtl="0" algn="l">
                        <a:spcBef>
                          <a:spcPts val="0"/>
                        </a:spcBef>
                        <a:spcAft>
                          <a:spcPts val="0"/>
                        </a:spcAft>
                        <a:buNone/>
                      </a:pPr>
                      <a:r>
                        <a:rPr lang="en"/>
                        <a:t>002</a:t>
                      </a:r>
                      <a:endParaRPr/>
                    </a:p>
                  </a:txBody>
                  <a:tcPr marT="91425" marB="91425" marR="91425" marL="91425"/>
                </a:tc>
                <a:tc>
                  <a:txBody>
                    <a:bodyPr/>
                    <a:lstStyle/>
                    <a:p>
                      <a:pPr indent="0" lvl="0" marL="0" rtl="0" algn="l">
                        <a:spcBef>
                          <a:spcPts val="0"/>
                        </a:spcBef>
                        <a:spcAft>
                          <a:spcPts val="0"/>
                        </a:spcAft>
                        <a:buNone/>
                      </a:pPr>
                      <a:r>
                        <a:rPr lang="en"/>
                        <a:t>B2</a:t>
                      </a:r>
                      <a:endParaRPr/>
                    </a:p>
                  </a:txBody>
                  <a:tcPr marT="91425" marB="91425" marR="91425" marL="91425"/>
                </a:tc>
                <a:tc>
                  <a:txBody>
                    <a:bodyPr/>
                    <a:lstStyle/>
                    <a:p>
                      <a:pPr indent="0" lvl="0" marL="0" rtl="0" algn="l">
                        <a:spcBef>
                          <a:spcPts val="0"/>
                        </a:spcBef>
                        <a:spcAft>
                          <a:spcPts val="0"/>
                        </a:spcAft>
                        <a:buNone/>
                      </a:pPr>
                      <a:r>
                        <a:rPr lang="en"/>
                        <a:t>04/05/26 07:28</a:t>
                      </a:r>
                      <a:endParaRPr/>
                    </a:p>
                  </a:txBody>
                  <a:tcPr marT="91425" marB="91425" marR="91425" marL="91425"/>
                </a:tc>
                <a:tc>
                  <a:txBody>
                    <a:bodyPr/>
                    <a:lstStyle/>
                    <a:p>
                      <a:pPr indent="0" lvl="0" marL="0" rtl="0" algn="l">
                        <a:spcBef>
                          <a:spcPts val="0"/>
                        </a:spcBef>
                        <a:spcAft>
                          <a:spcPts val="0"/>
                        </a:spcAft>
                        <a:buNone/>
                      </a:pPr>
                      <a:r>
                        <a:rPr lang="en"/>
                        <a:t>3.8</a:t>
                      </a:r>
                      <a:endParaRPr/>
                    </a:p>
                  </a:txBody>
                  <a:tcPr marT="91425" marB="91425" marR="91425" marL="91425"/>
                </a:tc>
                <a:tc>
                  <a:txBody>
                    <a:bodyPr/>
                    <a:lstStyle/>
                    <a:p>
                      <a:pPr indent="0" lvl="0" marL="0" rtl="0" algn="l">
                        <a:spcBef>
                          <a:spcPts val="0"/>
                        </a:spcBef>
                        <a:spcAft>
                          <a:spcPts val="0"/>
                        </a:spcAft>
                        <a:buNone/>
                      </a:pPr>
                      <a:r>
                        <a:rPr lang="en"/>
                        <a:t>5</a:t>
                      </a:r>
                      <a:endParaRPr/>
                    </a:p>
                  </a:txBody>
                  <a:tcPr marT="91425" marB="91425" marR="91425" marL="91425"/>
                </a:tc>
                <a:tc>
                  <a:txBody>
                    <a:bodyPr/>
                    <a:lstStyle/>
                    <a:p>
                      <a:pPr indent="0" lvl="0" marL="0" rtl="0" algn="l">
                        <a:spcBef>
                          <a:spcPts val="0"/>
                        </a:spcBef>
                        <a:spcAft>
                          <a:spcPts val="0"/>
                        </a:spcAft>
                        <a:buNone/>
                      </a:pPr>
                      <a:r>
                        <a:rPr lang="en"/>
                        <a:t>36.77</a:t>
                      </a:r>
                      <a:endParaRPr/>
                    </a:p>
                  </a:txBody>
                  <a:tcPr marT="91425" marB="91425" marR="91425" marL="91425"/>
                </a:tc>
                <a:tc>
                  <a:txBody>
                    <a:bodyPr/>
                    <a:lstStyle/>
                    <a:p>
                      <a:pPr indent="0" lvl="0" marL="0" rtl="0" algn="l">
                        <a:spcBef>
                          <a:spcPts val="0"/>
                        </a:spcBef>
                        <a:spcAft>
                          <a:spcPts val="0"/>
                        </a:spcAft>
                        <a:buNone/>
                      </a:pPr>
                      <a:r>
                        <a:rPr lang="en"/>
                        <a:t>-119.41</a:t>
                      </a:r>
                      <a:endParaRPr/>
                    </a:p>
                  </a:txBody>
                  <a:tcPr marT="91425" marB="91425" marR="91425" marL="91425"/>
                </a:tc>
              </a:tr>
              <a:tr h="190500">
                <a:tc>
                  <a:txBody>
                    <a:bodyPr/>
                    <a:lstStyle/>
                    <a:p>
                      <a:pPr indent="0" lvl="0" marL="0" rtl="0" algn="l">
                        <a:spcBef>
                          <a:spcPts val="0"/>
                        </a:spcBef>
                        <a:spcAft>
                          <a:spcPts val="0"/>
                        </a:spcAft>
                        <a:buNone/>
                      </a:pPr>
                      <a:r>
                        <a:rPr lang="en"/>
                        <a:t>003</a:t>
                      </a:r>
                      <a:endParaRPr/>
                    </a:p>
                  </a:txBody>
                  <a:tcPr marT="91425" marB="91425" marR="91425" marL="91425"/>
                </a:tc>
                <a:tc>
                  <a:txBody>
                    <a:bodyPr/>
                    <a:lstStyle/>
                    <a:p>
                      <a:pPr indent="0" lvl="0" marL="0" rtl="0" algn="l">
                        <a:spcBef>
                          <a:spcPts val="0"/>
                        </a:spcBef>
                        <a:spcAft>
                          <a:spcPts val="0"/>
                        </a:spcAft>
                        <a:buNone/>
                      </a:pPr>
                      <a:r>
                        <a:rPr lang="en"/>
                        <a:t>A1</a:t>
                      </a:r>
                      <a:endParaRPr/>
                    </a:p>
                  </a:txBody>
                  <a:tcPr marT="91425" marB="91425" marR="91425" marL="91425"/>
                </a:tc>
                <a:tc>
                  <a:txBody>
                    <a:bodyPr/>
                    <a:lstStyle/>
                    <a:p>
                      <a:pPr indent="0" lvl="0" marL="0" rtl="0" algn="l">
                        <a:spcBef>
                          <a:spcPts val="0"/>
                        </a:spcBef>
                        <a:spcAft>
                          <a:spcPts val="0"/>
                        </a:spcAft>
                        <a:buNone/>
                      </a:pPr>
                      <a:r>
                        <a:rPr lang="en"/>
                        <a:t>04/05/26 11:55</a:t>
                      </a:r>
                      <a:endParaRPr/>
                    </a:p>
                  </a:txBody>
                  <a:tcPr marT="91425" marB="91425" marR="91425" marL="91425"/>
                </a:tc>
                <a:tc>
                  <a:txBody>
                    <a:bodyPr/>
                    <a:lstStyle/>
                    <a:p>
                      <a:pPr indent="0" lvl="0" marL="0" rtl="0" algn="l">
                        <a:spcBef>
                          <a:spcPts val="0"/>
                        </a:spcBef>
                        <a:spcAft>
                          <a:spcPts val="0"/>
                        </a:spcAft>
                        <a:buNone/>
                      </a:pPr>
                      <a:r>
                        <a:rPr lang="en"/>
                        <a:t>5.1</a:t>
                      </a:r>
                      <a:endParaRPr/>
                    </a:p>
                  </a:txBody>
                  <a:tcPr marT="91425" marB="91425" marR="91425" marL="91425"/>
                </a:tc>
                <a:tc>
                  <a:txBody>
                    <a:bodyPr/>
                    <a:lstStyle/>
                    <a:p>
                      <a:pPr indent="0" lvl="0" marL="0" rtl="0" algn="l">
                        <a:spcBef>
                          <a:spcPts val="0"/>
                        </a:spcBef>
                        <a:spcAft>
                          <a:spcPts val="0"/>
                        </a:spcAft>
                        <a:buNone/>
                      </a:pPr>
                      <a:r>
                        <a:rPr lang="en"/>
                        <a:t>12</a:t>
                      </a:r>
                      <a:endParaRPr/>
                    </a:p>
                  </a:txBody>
                  <a:tcPr marT="91425" marB="91425" marR="91425" marL="91425"/>
                </a:tc>
                <a:tc>
                  <a:txBody>
                    <a:bodyPr/>
                    <a:lstStyle/>
                    <a:p>
                      <a:pPr indent="0" lvl="0" marL="0" rtl="0" algn="l">
                        <a:spcBef>
                          <a:spcPts val="0"/>
                        </a:spcBef>
                        <a:spcAft>
                          <a:spcPts val="0"/>
                        </a:spcAft>
                        <a:buNone/>
                      </a:pPr>
                      <a:r>
                        <a:rPr lang="en"/>
                        <a:t>35.68</a:t>
                      </a:r>
                      <a:endParaRPr/>
                    </a:p>
                  </a:txBody>
                  <a:tcPr marT="91425" marB="91425" marR="91425" marL="91425"/>
                </a:tc>
                <a:tc>
                  <a:txBody>
                    <a:bodyPr/>
                    <a:lstStyle/>
                    <a:p>
                      <a:pPr indent="0" lvl="0" marL="0" rtl="0" algn="l">
                        <a:spcBef>
                          <a:spcPts val="0"/>
                        </a:spcBef>
                        <a:spcAft>
                          <a:spcPts val="0"/>
                        </a:spcAft>
                        <a:buNone/>
                      </a:pPr>
                      <a:r>
                        <a:rPr lang="en"/>
                        <a:t>-117.50</a:t>
                      </a:r>
                      <a:endParaRPr/>
                    </a:p>
                  </a:txBody>
                  <a:tcPr marT="91425" marB="91425" marR="91425" marL="91425"/>
                </a:tc>
              </a:tr>
            </a:tbl>
          </a:graphicData>
        </a:graphic>
      </p:graphicFrame>
      <p:sp>
        <p:nvSpPr>
          <p:cNvPr id="216" name="Google Shape;216;p34"/>
          <p:cNvSpPr txBox="1"/>
          <p:nvPr/>
        </p:nvSpPr>
        <p:spPr>
          <a:xfrm>
            <a:off x="2142450" y="3256907"/>
            <a:ext cx="4859100" cy="1327500"/>
          </a:xfrm>
          <a:prstGeom prst="rect">
            <a:avLst/>
          </a:prstGeom>
          <a:solidFill>
            <a:srgbClr val="FEBC11"/>
          </a:solidFill>
          <a:ln>
            <a:noFill/>
          </a:ln>
        </p:spPr>
        <p:txBody>
          <a:bodyPr anchorCtr="0" anchor="t" bIns="91425" lIns="91425" spcFirstLastPara="1" rIns="91425" wrap="square" tIns="91425">
            <a:spAutoFit/>
          </a:bodyPr>
          <a:lstStyle/>
          <a:p>
            <a:pPr indent="-298450" lvl="0" marL="457200" rtl="0" algn="l">
              <a:lnSpc>
                <a:spcPct val="115000"/>
              </a:lnSpc>
              <a:spcBef>
                <a:spcPts val="1800"/>
              </a:spcBef>
              <a:spcAft>
                <a:spcPts val="0"/>
              </a:spcAft>
              <a:buClr>
                <a:schemeClr val="dk1"/>
              </a:buClr>
              <a:buSzPts val="1100"/>
              <a:buChar char="●"/>
            </a:pPr>
            <a:r>
              <a:rPr b="1" lang="en" sz="1100">
                <a:solidFill>
                  <a:srgbClr val="004B83"/>
                </a:solidFill>
                <a:latin typeface="Roboto Mono"/>
                <a:ea typeface="Roboto Mono"/>
                <a:cs typeface="Roboto Mono"/>
                <a:sym typeface="Roboto Mono"/>
              </a:rPr>
              <a:t>time</a:t>
            </a:r>
            <a:r>
              <a:rPr lang="en" sz="1100">
                <a:solidFill>
                  <a:schemeClr val="dk1"/>
                </a:solidFill>
              </a:rPr>
              <a:t> → Is this MM/DD/YY or DD/MM/YY? What timezone?</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100">
                <a:solidFill>
                  <a:srgbClr val="004B83"/>
                </a:solidFill>
                <a:latin typeface="Roboto Mono"/>
                <a:ea typeface="Roboto Mono"/>
                <a:cs typeface="Roboto Mono"/>
                <a:sym typeface="Roboto Mono"/>
              </a:rPr>
              <a:t>mag</a:t>
            </a:r>
            <a:r>
              <a:rPr lang="en" sz="1100">
                <a:solidFill>
                  <a:srgbClr val="004B83"/>
                </a:solidFill>
              </a:rPr>
              <a:t> </a:t>
            </a:r>
            <a:r>
              <a:rPr lang="en" sz="1100">
                <a:solidFill>
                  <a:schemeClr val="dk1"/>
                </a:solidFill>
              </a:rPr>
              <a:t>→ Richter scale? Moment magnitude (Mw)? Something else?</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100">
                <a:solidFill>
                  <a:srgbClr val="1C4587"/>
                </a:solidFill>
                <a:latin typeface="Roboto Mono"/>
                <a:ea typeface="Roboto Mono"/>
                <a:cs typeface="Roboto Mono"/>
                <a:sym typeface="Roboto Mono"/>
              </a:rPr>
              <a:t>depth</a:t>
            </a:r>
            <a:r>
              <a:rPr lang="en" sz="1100">
                <a:solidFill>
                  <a:srgbClr val="1C4587"/>
                </a:solidFill>
              </a:rPr>
              <a:t> </a:t>
            </a:r>
            <a:r>
              <a:rPr lang="en" sz="1100">
                <a:solidFill>
                  <a:schemeClr val="dk1"/>
                </a:solidFill>
              </a:rPr>
              <a:t>→ Kilometers or miles?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100">
                <a:solidFill>
                  <a:srgbClr val="1C4587"/>
                </a:solidFill>
                <a:latin typeface="Roboto Mono"/>
                <a:ea typeface="Roboto Mono"/>
                <a:cs typeface="Roboto Mono"/>
                <a:sym typeface="Roboto Mono"/>
              </a:rPr>
              <a:t>loc1</a:t>
            </a:r>
            <a:r>
              <a:rPr b="1" lang="en" sz="1100">
                <a:solidFill>
                  <a:srgbClr val="1C4587"/>
                </a:solidFill>
              </a:rPr>
              <a:t> / </a:t>
            </a:r>
            <a:r>
              <a:rPr b="1" lang="en" sz="1100">
                <a:solidFill>
                  <a:srgbClr val="1C4587"/>
                </a:solidFill>
                <a:latin typeface="Roboto Mono"/>
                <a:ea typeface="Roboto Mono"/>
                <a:cs typeface="Roboto Mono"/>
                <a:sym typeface="Roboto Mono"/>
              </a:rPr>
              <a:t>loc2</a:t>
            </a:r>
            <a:r>
              <a:rPr lang="en" sz="1100">
                <a:solidFill>
                  <a:schemeClr val="dk1"/>
                </a:solidFill>
              </a:rPr>
              <a:t> → Latitude/longitude? Or reversed?</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100">
                <a:solidFill>
                  <a:srgbClr val="004B83"/>
                </a:solidFill>
                <a:latin typeface="Roboto Mono"/>
                <a:ea typeface="Roboto Mono"/>
                <a:cs typeface="Roboto Mono"/>
                <a:sym typeface="Roboto Mono"/>
              </a:rPr>
              <a:t>stn</a:t>
            </a:r>
            <a:r>
              <a:rPr lang="en" sz="1100">
                <a:solidFill>
                  <a:srgbClr val="004B83"/>
                </a:solidFill>
              </a:rPr>
              <a:t> </a:t>
            </a:r>
            <a:r>
              <a:rPr lang="en" sz="1100">
                <a:solidFill>
                  <a:schemeClr val="dk1"/>
                </a:solidFill>
              </a:rPr>
              <a:t>→ What do station codes A1, B2 mean?</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100">
                <a:solidFill>
                  <a:srgbClr val="004B83"/>
                </a:solidFill>
              </a:rPr>
              <a:t>Missing precision</a:t>
            </a:r>
            <a:r>
              <a:rPr lang="en" sz="1100">
                <a:solidFill>
                  <a:schemeClr val="dk1"/>
                </a:solidFill>
              </a:rPr>
              <a:t> → Depth is an integer—was it rounded?</a:t>
            </a:r>
            <a:endParaRPr sz="1100">
              <a:solidFill>
                <a:schemeClr val="dk1"/>
              </a:solidFill>
            </a:endParaRPr>
          </a:p>
        </p:txBody>
      </p:sp>
      <p:sp>
        <p:nvSpPr>
          <p:cNvPr id="217" name="Google Shape;217;p34"/>
          <p:cNvSpPr txBox="1"/>
          <p:nvPr/>
        </p:nvSpPr>
        <p:spPr>
          <a:xfrm>
            <a:off x="366650" y="32745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400">
                <a:solidFill>
                  <a:srgbClr val="004B83"/>
                </a:solidFill>
                <a:latin typeface="Century Gothic"/>
                <a:ea typeface="Century Gothic"/>
                <a:cs typeface="Century Gothic"/>
                <a:sym typeface="Century Gothic"/>
              </a:rPr>
              <a:t>Avoid Uncertainty &amp; Assumptions</a:t>
            </a:r>
            <a:endParaRPr b="1" sz="3400">
              <a:solidFill>
                <a:srgbClr val="004B83"/>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5"/>
          <p:cNvSpPr txBox="1"/>
          <p:nvPr>
            <p:ph type="title"/>
          </p:nvPr>
        </p:nvSpPr>
        <p:spPr>
          <a:xfrm>
            <a:off x="497025" y="0"/>
            <a:ext cx="80235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sz="2800">
                <a:solidFill>
                  <a:srgbClr val="004B83"/>
                </a:solidFill>
                <a:latin typeface="Century Gothic"/>
                <a:ea typeface="Century Gothic"/>
                <a:cs typeface="Century Gothic"/>
                <a:sym typeface="Century Gothic"/>
              </a:rPr>
              <a:t>Provides Contextual Information</a:t>
            </a:r>
            <a:endParaRPr b="1" sz="2800">
              <a:solidFill>
                <a:srgbClr val="004B83"/>
              </a:solidFill>
              <a:latin typeface="Century Gothic"/>
              <a:ea typeface="Century Gothic"/>
              <a:cs typeface="Century Gothic"/>
              <a:sym typeface="Century Gothic"/>
            </a:endParaRPr>
          </a:p>
        </p:txBody>
      </p:sp>
      <p:sp>
        <p:nvSpPr>
          <p:cNvPr id="223" name="Google Shape;223;p35"/>
          <p:cNvSpPr txBox="1"/>
          <p:nvPr/>
        </p:nvSpPr>
        <p:spPr>
          <a:xfrm>
            <a:off x="497025" y="834000"/>
            <a:ext cx="8331600" cy="98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2000">
                <a:solidFill>
                  <a:schemeClr val="dk1"/>
                </a:solidFill>
                <a:highlight>
                  <a:srgbClr val="FEBC11"/>
                </a:highlight>
                <a:latin typeface="Avenir"/>
                <a:ea typeface="Avenir"/>
                <a:cs typeface="Avenir"/>
                <a:sym typeface="Avenir"/>
              </a:rPr>
              <a:t>98°F</a:t>
            </a:r>
            <a:endParaRPr b="1" sz="2000">
              <a:solidFill>
                <a:schemeClr val="dk1"/>
              </a:solidFill>
              <a:highlight>
                <a:srgbClr val="FEBC11"/>
              </a:highlight>
              <a:latin typeface="Avenir"/>
              <a:ea typeface="Avenir"/>
              <a:cs typeface="Avenir"/>
              <a:sym typeface="Avenir"/>
            </a:endParaRPr>
          </a:p>
          <a:p>
            <a:pPr indent="0" lvl="0" marL="0" rtl="0" algn="l">
              <a:lnSpc>
                <a:spcPct val="115000"/>
              </a:lnSpc>
              <a:spcBef>
                <a:spcPts val="1200"/>
              </a:spcBef>
              <a:spcAft>
                <a:spcPts val="1200"/>
              </a:spcAft>
              <a:buNone/>
            </a:pPr>
            <a:r>
              <a:rPr lang="en" sz="1900">
                <a:solidFill>
                  <a:schemeClr val="dk1"/>
                </a:solidFill>
                <a:latin typeface="Avenir"/>
                <a:ea typeface="Avenir"/>
                <a:cs typeface="Avenir"/>
                <a:sym typeface="Avenir"/>
              </a:rPr>
              <a:t>Measured </a:t>
            </a:r>
            <a:r>
              <a:rPr i="1" lang="en" sz="1900">
                <a:solidFill>
                  <a:schemeClr val="dk1"/>
                </a:solidFill>
                <a:latin typeface="Avenir"/>
                <a:ea typeface="Avenir"/>
                <a:cs typeface="Avenir"/>
                <a:sym typeface="Avenir"/>
              </a:rPr>
              <a:t>how</a:t>
            </a:r>
            <a:r>
              <a:rPr lang="en" sz="1900">
                <a:solidFill>
                  <a:schemeClr val="dk1"/>
                </a:solidFill>
                <a:latin typeface="Avenir"/>
                <a:ea typeface="Avenir"/>
                <a:cs typeface="Avenir"/>
                <a:sym typeface="Avenir"/>
              </a:rPr>
              <a:t>? Under </a:t>
            </a:r>
            <a:r>
              <a:rPr i="1" lang="en" sz="1900">
                <a:solidFill>
                  <a:schemeClr val="dk1"/>
                </a:solidFill>
                <a:latin typeface="Avenir"/>
                <a:ea typeface="Avenir"/>
                <a:cs typeface="Avenir"/>
                <a:sym typeface="Avenir"/>
              </a:rPr>
              <a:t>what conditions</a:t>
            </a:r>
            <a:r>
              <a:rPr lang="en" sz="1900">
                <a:solidFill>
                  <a:schemeClr val="dk1"/>
                </a:solidFill>
                <a:latin typeface="Avenir"/>
                <a:ea typeface="Avenir"/>
                <a:cs typeface="Avenir"/>
                <a:sym typeface="Avenir"/>
              </a:rPr>
              <a:t>?</a:t>
            </a:r>
            <a:endParaRPr sz="2500">
              <a:latin typeface="Avenir"/>
              <a:ea typeface="Avenir"/>
              <a:cs typeface="Avenir"/>
              <a:sym typeface="Avenir"/>
            </a:endParaRPr>
          </a:p>
        </p:txBody>
      </p:sp>
      <p:sp>
        <p:nvSpPr>
          <p:cNvPr id="224" name="Google Shape;224;p35"/>
          <p:cNvSpPr txBox="1"/>
          <p:nvPr/>
        </p:nvSpPr>
        <p:spPr>
          <a:xfrm>
            <a:off x="560250" y="4444575"/>
            <a:ext cx="8023500" cy="5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333333"/>
                </a:solidFill>
                <a:highlight>
                  <a:srgbClr val="FFFFFF"/>
                </a:highlight>
                <a:latin typeface="Avenir"/>
                <a:ea typeface="Avenir"/>
                <a:cs typeface="Avenir"/>
                <a:sym typeface="Avenir"/>
              </a:rPr>
              <a:t>Pasquetto, I. V., Borgman, C. L., &amp; Wofford, M. F. (2019). Uses and Reuses of Scientific Data: The Data Creators’ Advantage. </a:t>
            </a:r>
            <a:r>
              <a:rPr i="1" lang="en" sz="1200">
                <a:solidFill>
                  <a:srgbClr val="333333"/>
                </a:solidFill>
                <a:highlight>
                  <a:srgbClr val="FFFFFF"/>
                </a:highlight>
                <a:latin typeface="Avenir"/>
                <a:ea typeface="Avenir"/>
                <a:cs typeface="Avenir"/>
                <a:sym typeface="Avenir"/>
              </a:rPr>
              <a:t>Harvard Data Science Review</a:t>
            </a:r>
            <a:r>
              <a:rPr lang="en" sz="1200">
                <a:solidFill>
                  <a:srgbClr val="333333"/>
                </a:solidFill>
                <a:highlight>
                  <a:srgbClr val="FFFFFF"/>
                </a:highlight>
                <a:latin typeface="Avenir"/>
                <a:ea typeface="Avenir"/>
                <a:cs typeface="Avenir"/>
                <a:sym typeface="Avenir"/>
              </a:rPr>
              <a:t>, </a:t>
            </a:r>
            <a:r>
              <a:rPr i="1" lang="en" sz="1200">
                <a:solidFill>
                  <a:srgbClr val="333333"/>
                </a:solidFill>
                <a:highlight>
                  <a:srgbClr val="FFFFFF"/>
                </a:highlight>
                <a:latin typeface="Avenir"/>
                <a:ea typeface="Avenir"/>
                <a:cs typeface="Avenir"/>
                <a:sym typeface="Avenir"/>
              </a:rPr>
              <a:t>1</a:t>
            </a:r>
            <a:r>
              <a:rPr lang="en" sz="1200">
                <a:solidFill>
                  <a:srgbClr val="333333"/>
                </a:solidFill>
                <a:highlight>
                  <a:srgbClr val="FFFFFF"/>
                </a:highlight>
                <a:latin typeface="Avenir"/>
                <a:ea typeface="Avenir"/>
                <a:cs typeface="Avenir"/>
                <a:sym typeface="Avenir"/>
              </a:rPr>
              <a:t>(2). </a:t>
            </a:r>
            <a:r>
              <a:rPr lang="en" sz="1200" u="sng">
                <a:solidFill>
                  <a:schemeClr val="hlink"/>
                </a:solidFill>
                <a:highlight>
                  <a:srgbClr val="FFFFFF"/>
                </a:highlight>
                <a:latin typeface="Avenir"/>
                <a:ea typeface="Avenir"/>
                <a:cs typeface="Avenir"/>
                <a:sym typeface="Avenir"/>
                <a:hlinkClick r:id="rId3"/>
              </a:rPr>
              <a:t>https://doi.org/10.1162/99608f92.fc14bf2d</a:t>
            </a:r>
            <a:endParaRPr sz="1200">
              <a:solidFill>
                <a:schemeClr val="dk2"/>
              </a:solidFill>
              <a:latin typeface="Avenir"/>
              <a:ea typeface="Avenir"/>
              <a:cs typeface="Avenir"/>
              <a:sym typeface="Avenir"/>
            </a:endParaRPr>
          </a:p>
        </p:txBody>
      </p:sp>
      <p:sp>
        <p:nvSpPr>
          <p:cNvPr id="225" name="Google Shape;225;p35"/>
          <p:cNvSpPr txBox="1"/>
          <p:nvPr/>
        </p:nvSpPr>
        <p:spPr>
          <a:xfrm>
            <a:off x="560250" y="2132050"/>
            <a:ext cx="8023500" cy="17088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b="1" lang="en" sz="1900">
                <a:solidFill>
                  <a:schemeClr val="dk1"/>
                </a:solidFill>
                <a:latin typeface="Avenir"/>
                <a:ea typeface="Avenir"/>
                <a:cs typeface="Avenir"/>
                <a:sym typeface="Avenir"/>
              </a:rPr>
              <a:t>“The surface temperature was measured using an infrared thermopile sensor (model XYZ-IR5), mounted 3 meters above ground level, capturing data every 10 seconds. The sensor was last calibrated 3 months ago, has a known accuracy of ±0.05°F, and has been operating in an outdoor environment under partial shade for 72 hours.”</a:t>
            </a:r>
            <a:endParaRPr sz="18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6"/>
          <p:cNvSpPr txBox="1"/>
          <p:nvPr/>
        </p:nvSpPr>
        <p:spPr>
          <a:xfrm>
            <a:off x="6410065" y="3784070"/>
            <a:ext cx="53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31" name="Google Shape;231;p36"/>
          <p:cNvSpPr txBox="1"/>
          <p:nvPr>
            <p:ph type="title"/>
          </p:nvPr>
        </p:nvSpPr>
        <p:spPr>
          <a:xfrm>
            <a:off x="311700" y="2159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Clr>
                <a:schemeClr val="dk1"/>
              </a:buClr>
              <a:buSzPct val="34375"/>
              <a:buFont typeface="Arial"/>
              <a:buNone/>
            </a:pPr>
            <a:r>
              <a:rPr b="1" lang="en" sz="3200">
                <a:solidFill>
                  <a:srgbClr val="004B83"/>
                </a:solidFill>
                <a:latin typeface="Century Gothic"/>
                <a:ea typeface="Century Gothic"/>
                <a:cs typeface="Century Gothic"/>
                <a:sym typeface="Century Gothic"/>
              </a:rPr>
              <a:t>Allow for New Research</a:t>
            </a:r>
            <a:endParaRPr/>
          </a:p>
        </p:txBody>
      </p:sp>
      <p:sp>
        <p:nvSpPr>
          <p:cNvPr id="232" name="Google Shape;232;p36"/>
          <p:cNvSpPr txBox="1"/>
          <p:nvPr>
            <p:ph idx="1" type="body"/>
          </p:nvPr>
        </p:nvSpPr>
        <p:spPr>
          <a:xfrm>
            <a:off x="401925" y="863550"/>
            <a:ext cx="8520600" cy="3416400"/>
          </a:xfrm>
          <a:prstGeom prst="rect">
            <a:avLst/>
          </a:prstGeom>
        </p:spPr>
        <p:txBody>
          <a:bodyPr anchorCtr="0" anchor="t" bIns="91425" lIns="91425" spcFirstLastPara="1" rIns="91425" wrap="square" tIns="91425">
            <a:normAutofit/>
          </a:bodyPr>
          <a:lstStyle/>
          <a:p>
            <a:pPr indent="-304800" lvl="0" marL="457200" rtl="0" algn="l">
              <a:spcBef>
                <a:spcPts val="1200"/>
              </a:spcBef>
              <a:spcAft>
                <a:spcPts val="0"/>
              </a:spcAft>
              <a:buClr>
                <a:schemeClr val="dk1"/>
              </a:buClr>
              <a:buSzPts val="1200"/>
              <a:buFont typeface="Avenir"/>
              <a:buChar char="●"/>
            </a:pPr>
            <a:r>
              <a:rPr lang="en" sz="1200">
                <a:solidFill>
                  <a:schemeClr val="dk1"/>
                </a:solidFill>
                <a:highlight>
                  <a:srgbClr val="FFFFFF"/>
                </a:highlight>
                <a:latin typeface="Avenir"/>
                <a:ea typeface="Avenir"/>
                <a:cs typeface="Avenir"/>
                <a:sym typeface="Avenir"/>
              </a:rPr>
              <a:t>Enhanced data discovery</a:t>
            </a:r>
            <a:endParaRPr sz="1200">
              <a:solidFill>
                <a:schemeClr val="dk1"/>
              </a:solidFill>
              <a:highlight>
                <a:srgbClr val="FFFFFF"/>
              </a:highlight>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highlight>
                  <a:srgbClr val="FFFFFF"/>
                </a:highlight>
                <a:latin typeface="Avenir"/>
                <a:ea typeface="Avenir"/>
                <a:cs typeface="Avenir"/>
                <a:sym typeface="Avenir"/>
              </a:rPr>
              <a:t>Improved understability and reusability</a:t>
            </a:r>
            <a:endParaRPr sz="1200">
              <a:solidFill>
                <a:schemeClr val="dk1"/>
              </a:solidFill>
              <a:highlight>
                <a:srgbClr val="FFFFFF"/>
              </a:highlight>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highlight>
                  <a:srgbClr val="FFFFFF"/>
                </a:highlight>
                <a:latin typeface="Avenir"/>
                <a:ea typeface="Avenir"/>
                <a:cs typeface="Avenir"/>
                <a:sym typeface="Avenir"/>
              </a:rPr>
              <a:t>Improved data quality</a:t>
            </a:r>
            <a:endParaRPr sz="1200">
              <a:solidFill>
                <a:schemeClr val="dk1"/>
              </a:solidFill>
              <a:highlight>
                <a:srgbClr val="FFFFFF"/>
              </a:highlight>
              <a:latin typeface="Avenir"/>
              <a:ea typeface="Avenir"/>
              <a:cs typeface="Avenir"/>
              <a:sym typeface="Avenir"/>
            </a:endParaRPr>
          </a:p>
          <a:p>
            <a:pPr indent="-304800" lvl="0" marL="457200" rtl="0" algn="l">
              <a:spcBef>
                <a:spcPts val="0"/>
              </a:spcBef>
              <a:spcAft>
                <a:spcPts val="0"/>
              </a:spcAft>
              <a:buClr>
                <a:schemeClr val="dk1"/>
              </a:buClr>
              <a:buSzPts val="1200"/>
              <a:buFont typeface="Avenir"/>
              <a:buChar char="●"/>
            </a:pPr>
            <a:r>
              <a:rPr lang="en" sz="1200">
                <a:solidFill>
                  <a:schemeClr val="dk1"/>
                </a:solidFill>
                <a:highlight>
                  <a:srgbClr val="FFFFFF"/>
                </a:highlight>
                <a:latin typeface="Avenir"/>
                <a:ea typeface="Avenir"/>
                <a:cs typeface="Avenir"/>
                <a:sym typeface="Avenir"/>
              </a:rPr>
              <a:t>Reproducibility and collaboration</a:t>
            </a:r>
            <a:endParaRPr sz="1200">
              <a:solidFill>
                <a:schemeClr val="dk1"/>
              </a:solidFill>
              <a:highlight>
                <a:srgbClr val="FFFFFF"/>
              </a:highlight>
              <a:latin typeface="Avenir"/>
              <a:ea typeface="Avenir"/>
              <a:cs typeface="Avenir"/>
              <a:sym typeface="Avenir"/>
            </a:endParaRPr>
          </a:p>
          <a:p>
            <a:pPr indent="0" lvl="0" marL="0" rtl="0" algn="l">
              <a:spcBef>
                <a:spcPts val="1200"/>
              </a:spcBef>
              <a:spcAft>
                <a:spcPts val="1200"/>
              </a:spcAft>
              <a:buNone/>
            </a:pPr>
            <a:r>
              <a:t/>
            </a:r>
            <a:endParaRPr>
              <a:solidFill>
                <a:schemeClr val="dk1"/>
              </a:solidFill>
              <a:latin typeface="Avenir"/>
              <a:ea typeface="Avenir"/>
              <a:cs typeface="Avenir"/>
              <a:sym typeface="Avenir"/>
            </a:endParaRPr>
          </a:p>
        </p:txBody>
      </p:sp>
      <p:grpSp>
        <p:nvGrpSpPr>
          <p:cNvPr id="233" name="Google Shape;233;p36"/>
          <p:cNvGrpSpPr/>
          <p:nvPr/>
        </p:nvGrpSpPr>
        <p:grpSpPr>
          <a:xfrm>
            <a:off x="951155" y="2040218"/>
            <a:ext cx="7078506" cy="2876702"/>
            <a:chOff x="628650" y="1647825"/>
            <a:chExt cx="7638400" cy="3196335"/>
          </a:xfrm>
        </p:grpSpPr>
        <p:pic>
          <p:nvPicPr>
            <p:cNvPr id="234" name="Google Shape;234;p36"/>
            <p:cNvPicPr preferRelativeResize="0"/>
            <p:nvPr/>
          </p:nvPicPr>
          <p:blipFill rotWithShape="1">
            <a:blip r:embed="rId3">
              <a:alphaModFix/>
            </a:blip>
            <a:srcRect b="27580" l="3193" r="3183" t="37035"/>
            <a:stretch/>
          </p:blipFill>
          <p:spPr>
            <a:xfrm>
              <a:off x="628650" y="2276150"/>
              <a:ext cx="7638400" cy="1542000"/>
            </a:xfrm>
            <a:prstGeom prst="rect">
              <a:avLst/>
            </a:prstGeom>
            <a:noFill/>
            <a:ln>
              <a:noFill/>
            </a:ln>
          </p:spPr>
        </p:pic>
        <p:sp>
          <p:nvSpPr>
            <p:cNvPr id="235" name="Google Shape;235;p36"/>
            <p:cNvSpPr txBox="1"/>
            <p:nvPr/>
          </p:nvSpPr>
          <p:spPr>
            <a:xfrm>
              <a:off x="2661363" y="1647825"/>
              <a:ext cx="1734300" cy="82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Arranged, labelled and with provenance info (traceable)</a:t>
              </a:r>
              <a:endParaRPr sz="1200">
                <a:latin typeface="Avenir"/>
                <a:ea typeface="Avenir"/>
                <a:cs typeface="Avenir"/>
                <a:sym typeface="Avenir"/>
              </a:endParaRPr>
            </a:p>
          </p:txBody>
        </p:sp>
        <p:sp>
          <p:nvSpPr>
            <p:cNvPr id="236" name="Google Shape;236;p36"/>
            <p:cNvSpPr txBox="1"/>
            <p:nvPr/>
          </p:nvSpPr>
          <p:spPr>
            <a:xfrm>
              <a:off x="643725" y="3894350"/>
              <a:ext cx="1838700" cy="41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Data</a:t>
              </a:r>
              <a:endParaRPr sz="1200">
                <a:latin typeface="Avenir"/>
                <a:ea typeface="Avenir"/>
                <a:cs typeface="Avenir"/>
                <a:sym typeface="Avenir"/>
              </a:endParaRPr>
            </a:p>
          </p:txBody>
        </p:sp>
        <p:sp>
          <p:nvSpPr>
            <p:cNvPr id="237" name="Google Shape;237;p36"/>
            <p:cNvSpPr txBox="1"/>
            <p:nvPr/>
          </p:nvSpPr>
          <p:spPr>
            <a:xfrm>
              <a:off x="2863425" y="3801950"/>
              <a:ext cx="1330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Data + Rich Metadata</a:t>
              </a:r>
              <a:endParaRPr sz="1200">
                <a:latin typeface="Avenir"/>
                <a:ea typeface="Avenir"/>
                <a:cs typeface="Avenir"/>
                <a:sym typeface="Avenir"/>
              </a:endParaRPr>
            </a:p>
          </p:txBody>
        </p:sp>
        <p:sp>
          <p:nvSpPr>
            <p:cNvPr id="238" name="Google Shape;238;p36"/>
            <p:cNvSpPr txBox="1"/>
            <p:nvPr/>
          </p:nvSpPr>
          <p:spPr>
            <a:xfrm>
              <a:off x="4829083" y="3818160"/>
              <a:ext cx="1734300" cy="102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Avenir"/>
                  <a:ea typeface="Avenir"/>
                  <a:cs typeface="Avenir"/>
                  <a:sym typeface="Avenir"/>
                </a:rPr>
                <a:t>Data Repository</a:t>
              </a:r>
              <a:endParaRPr sz="1200">
                <a:latin typeface="Avenir"/>
                <a:ea typeface="Avenir"/>
                <a:cs typeface="Avenir"/>
                <a:sym typeface="Avenir"/>
              </a:endParaRPr>
            </a:p>
            <a:p>
              <a:pPr indent="0" lvl="0" marL="0" rtl="0" algn="l">
                <a:spcBef>
                  <a:spcPts val="0"/>
                </a:spcBef>
                <a:spcAft>
                  <a:spcPts val="0"/>
                </a:spcAft>
                <a:buNone/>
              </a:pPr>
              <a:r>
                <a:rPr lang="en" sz="1200">
                  <a:latin typeface="Avenir"/>
                  <a:ea typeface="Avenir"/>
                  <a:cs typeface="Avenir"/>
                  <a:sym typeface="Avenir"/>
                </a:rPr>
                <a:t>(Software/Code + Documentation </a:t>
              </a:r>
              <a:endParaRPr sz="1200">
                <a:latin typeface="Avenir"/>
                <a:ea typeface="Avenir"/>
                <a:cs typeface="Avenir"/>
                <a:sym typeface="Avenir"/>
              </a:endParaRPr>
            </a:p>
            <a:p>
              <a:pPr indent="0" lvl="0" marL="0" rtl="0" algn="l">
                <a:spcBef>
                  <a:spcPts val="0"/>
                </a:spcBef>
                <a:spcAft>
                  <a:spcPts val="0"/>
                </a:spcAft>
                <a:buNone/>
              </a:pPr>
              <a:r>
                <a:t/>
              </a:r>
              <a:endParaRPr sz="1200">
                <a:latin typeface="Avenir"/>
                <a:ea typeface="Avenir"/>
                <a:cs typeface="Avenir"/>
                <a:sym typeface="Avenir"/>
              </a:endParaRPr>
            </a:p>
          </p:txBody>
        </p:sp>
        <p:sp>
          <p:nvSpPr>
            <p:cNvPr id="239" name="Google Shape;239;p36"/>
            <p:cNvSpPr txBox="1"/>
            <p:nvPr/>
          </p:nvSpPr>
          <p:spPr>
            <a:xfrm>
              <a:off x="4539425" y="1647825"/>
              <a:ext cx="1838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Other related items packed together</a:t>
              </a:r>
              <a:endParaRPr sz="1200">
                <a:latin typeface="Avenir"/>
                <a:ea typeface="Avenir"/>
                <a:cs typeface="Avenir"/>
                <a:sym typeface="Avenir"/>
              </a:endParaRPr>
            </a:p>
          </p:txBody>
        </p:sp>
        <p:sp>
          <p:nvSpPr>
            <p:cNvPr id="240" name="Google Shape;240;p36"/>
            <p:cNvSpPr txBox="1"/>
            <p:nvPr/>
          </p:nvSpPr>
          <p:spPr>
            <a:xfrm>
              <a:off x="6519150" y="1647825"/>
              <a:ext cx="1734300" cy="82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You may combine them to make something tasty</a:t>
              </a:r>
              <a:endParaRPr sz="1200">
                <a:latin typeface="Avenir"/>
                <a:ea typeface="Avenir"/>
                <a:cs typeface="Avenir"/>
                <a:sym typeface="Avenir"/>
              </a:endParaRPr>
            </a:p>
          </p:txBody>
        </p:sp>
        <p:sp>
          <p:nvSpPr>
            <p:cNvPr id="241" name="Google Shape;241;p36"/>
            <p:cNvSpPr txBox="1"/>
            <p:nvPr/>
          </p:nvSpPr>
          <p:spPr>
            <a:xfrm>
              <a:off x="6633600" y="3768925"/>
              <a:ext cx="1505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New Research Deliverables</a:t>
              </a:r>
              <a:endParaRPr sz="1200">
                <a:latin typeface="Avenir"/>
                <a:ea typeface="Avenir"/>
                <a:cs typeface="Avenir"/>
                <a:sym typeface="Avenir"/>
              </a:endParaRPr>
            </a:p>
          </p:txBody>
        </p:sp>
        <p:pic>
          <p:nvPicPr>
            <p:cNvPr id="242" name="Google Shape;242;p36"/>
            <p:cNvPicPr preferRelativeResize="0"/>
            <p:nvPr/>
          </p:nvPicPr>
          <p:blipFill rotWithShape="1">
            <a:blip r:embed="rId4">
              <a:alphaModFix/>
            </a:blip>
            <a:srcRect b="26436" l="11107" r="10345" t="23295"/>
            <a:stretch/>
          </p:blipFill>
          <p:spPr>
            <a:xfrm>
              <a:off x="2737575" y="2492207"/>
              <a:ext cx="1619850" cy="1036644"/>
            </a:xfrm>
            <a:prstGeom prst="rect">
              <a:avLst/>
            </a:prstGeom>
            <a:noFill/>
            <a:ln>
              <a:noFill/>
            </a:ln>
          </p:spPr>
        </p:pic>
      </p:grpSp>
      <p:pic>
        <p:nvPicPr>
          <p:cNvPr id="243" name="Google Shape;243;p36"/>
          <p:cNvPicPr preferRelativeResize="0"/>
          <p:nvPr/>
        </p:nvPicPr>
        <p:blipFill rotWithShape="1">
          <a:blip r:embed="rId5">
            <a:alphaModFix/>
          </a:blip>
          <a:srcRect b="5740" l="17528" r="15340" t="0"/>
          <a:stretch/>
        </p:blipFill>
        <p:spPr>
          <a:xfrm>
            <a:off x="879280" y="2456251"/>
            <a:ext cx="1774850" cy="1448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txBox="1"/>
          <p:nvPr>
            <p:ph type="title"/>
          </p:nvPr>
        </p:nvSpPr>
        <p:spPr>
          <a:xfrm>
            <a:off x="497025" y="4619100"/>
            <a:ext cx="8335200" cy="278700"/>
          </a:xfrm>
          <a:prstGeom prst="rect">
            <a:avLst/>
          </a:prstGeom>
        </p:spPr>
        <p:txBody>
          <a:bodyPr anchorCtr="0" anchor="ctr" bIns="91425" lIns="91425" spcFirstLastPara="1" rIns="91425" wrap="square" tIns="91425">
            <a:noAutofit/>
          </a:bodyPr>
          <a:lstStyle/>
          <a:p>
            <a:pPr indent="0" lvl="0" marL="381000" marR="381000" rtl="0" algn="l">
              <a:lnSpc>
                <a:spcPct val="115000"/>
              </a:lnSpc>
              <a:spcBef>
                <a:spcPts val="1200"/>
              </a:spcBef>
              <a:spcAft>
                <a:spcPts val="0"/>
              </a:spcAft>
              <a:buClr>
                <a:schemeClr val="dk1"/>
              </a:buClr>
              <a:buSzPts val="1100"/>
              <a:buFont typeface="Arial"/>
              <a:buNone/>
            </a:pPr>
            <a:r>
              <a:rPr lang="en" sz="1000"/>
              <a:t>NASA. (2009, August). </a:t>
            </a:r>
            <a:r>
              <a:rPr i="1" lang="en" sz="1000"/>
              <a:t>Lost in translation: The Mars Climate Orbiter mishap</a:t>
            </a:r>
            <a:r>
              <a:rPr lang="en" sz="1000"/>
              <a:t> (System Failure Case Studies, Vol. 3, Issue 5).</a:t>
            </a:r>
            <a:r>
              <a:rPr lang="en" sz="1000">
                <a:uFill>
                  <a:noFill/>
                </a:uFill>
                <a:hlinkClick r:id="rId3"/>
              </a:rPr>
              <a:t> </a:t>
            </a:r>
            <a:r>
              <a:rPr lang="en" sz="1000" u="sng">
                <a:solidFill>
                  <a:schemeClr val="hlink"/>
                </a:solidFill>
                <a:hlinkClick r:id="rId4"/>
              </a:rPr>
              <a:t>https://sma.nasa.gov/docs/default-source/safety-messages/safetymessage-2009-08-01-themarsclimateorbitermishap.pdf</a:t>
            </a:r>
            <a:endParaRPr sz="1000" u="sng">
              <a:solidFill>
                <a:schemeClr val="hlink"/>
              </a:solidFill>
            </a:endParaRPr>
          </a:p>
          <a:p>
            <a:pPr indent="0" lvl="0" marL="0" rtl="0" algn="l">
              <a:spcBef>
                <a:spcPts val="1200"/>
              </a:spcBef>
              <a:spcAft>
                <a:spcPts val="0"/>
              </a:spcAft>
              <a:buSzPts val="990"/>
              <a:buNone/>
            </a:pPr>
            <a:r>
              <a:t/>
            </a:r>
            <a:endParaRPr sz="1400">
              <a:latin typeface="Avenir"/>
              <a:ea typeface="Avenir"/>
              <a:cs typeface="Avenir"/>
              <a:sym typeface="Avenir"/>
            </a:endParaRPr>
          </a:p>
        </p:txBody>
      </p:sp>
      <p:sp>
        <p:nvSpPr>
          <p:cNvPr id="249" name="Google Shape;249;p37"/>
          <p:cNvSpPr txBox="1"/>
          <p:nvPr>
            <p:ph type="title"/>
          </p:nvPr>
        </p:nvSpPr>
        <p:spPr>
          <a:xfrm>
            <a:off x="497025" y="0"/>
            <a:ext cx="80235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sz="2800">
                <a:solidFill>
                  <a:srgbClr val="004B83"/>
                </a:solidFill>
                <a:latin typeface="Century Gothic"/>
                <a:ea typeface="Century Gothic"/>
                <a:cs typeface="Century Gothic"/>
                <a:sym typeface="Century Gothic"/>
              </a:rPr>
              <a:t>Can Prevent Losses &amp; Disasters</a:t>
            </a:r>
            <a:endParaRPr b="1" sz="2800">
              <a:solidFill>
                <a:srgbClr val="004B83"/>
              </a:solidFill>
              <a:latin typeface="Century Gothic"/>
              <a:ea typeface="Century Gothic"/>
              <a:cs typeface="Century Gothic"/>
              <a:sym typeface="Century Gothic"/>
            </a:endParaRPr>
          </a:p>
        </p:txBody>
      </p:sp>
      <p:pic>
        <p:nvPicPr>
          <p:cNvPr id="250" name="Google Shape;250;p37"/>
          <p:cNvPicPr preferRelativeResize="0"/>
          <p:nvPr/>
        </p:nvPicPr>
        <p:blipFill>
          <a:blip r:embed="rId5">
            <a:alphaModFix/>
          </a:blip>
          <a:stretch>
            <a:fillRect/>
          </a:stretch>
        </p:blipFill>
        <p:spPr>
          <a:xfrm>
            <a:off x="717250" y="994200"/>
            <a:ext cx="3854756" cy="2909250"/>
          </a:xfrm>
          <a:prstGeom prst="rect">
            <a:avLst/>
          </a:prstGeom>
          <a:noFill/>
          <a:ln>
            <a:noFill/>
          </a:ln>
        </p:spPr>
      </p:pic>
      <p:sp>
        <p:nvSpPr>
          <p:cNvPr id="251" name="Google Shape;251;p37"/>
          <p:cNvSpPr txBox="1"/>
          <p:nvPr/>
        </p:nvSpPr>
        <p:spPr>
          <a:xfrm>
            <a:off x="4772975" y="1191450"/>
            <a:ext cx="3510000" cy="2220300"/>
          </a:xfrm>
          <a:prstGeom prst="rect">
            <a:avLst/>
          </a:prstGeom>
          <a:noFill/>
          <a:ln>
            <a:noFill/>
          </a:ln>
        </p:spPr>
        <p:txBody>
          <a:bodyPr anchorCtr="0" anchor="t" bIns="91425" lIns="91425" spcFirstLastPara="1" rIns="91425" wrap="square" tIns="91425">
            <a:noAutofit/>
          </a:bodyPr>
          <a:lstStyle/>
          <a:p>
            <a:pPr indent="-342900" lvl="0" marL="457200" rtl="0" algn="l">
              <a:spcBef>
                <a:spcPts val="1000"/>
              </a:spcBef>
              <a:spcAft>
                <a:spcPts val="0"/>
              </a:spcAft>
              <a:buClr>
                <a:schemeClr val="dk1"/>
              </a:buClr>
              <a:buSzPts val="1800"/>
              <a:buFont typeface="Avenir"/>
              <a:buChar char="●"/>
            </a:pPr>
            <a:r>
              <a:rPr lang="en" sz="1800">
                <a:solidFill>
                  <a:schemeClr val="dk1"/>
                </a:solidFill>
                <a:latin typeface="Avenir"/>
                <a:ea typeface="Avenir"/>
                <a:cs typeface="Avenir"/>
                <a:sym typeface="Avenir"/>
              </a:rPr>
              <a:t>Lockheed Martin → thruster data in </a:t>
            </a:r>
            <a:r>
              <a:rPr b="1" lang="en" sz="1800">
                <a:solidFill>
                  <a:schemeClr val="dk1"/>
                </a:solidFill>
                <a:latin typeface="Avenir"/>
                <a:ea typeface="Avenir"/>
                <a:cs typeface="Avenir"/>
                <a:sym typeface="Avenir"/>
              </a:rPr>
              <a:t>imperial</a:t>
            </a:r>
            <a:r>
              <a:rPr lang="en" sz="1800">
                <a:solidFill>
                  <a:schemeClr val="dk1"/>
                </a:solidFill>
                <a:latin typeface="Avenir"/>
                <a:ea typeface="Avenir"/>
                <a:cs typeface="Avenir"/>
                <a:sym typeface="Avenir"/>
              </a:rPr>
              <a:t> (pound-force seconds)</a:t>
            </a:r>
            <a:endParaRPr sz="1800">
              <a:solidFill>
                <a:schemeClr val="dk1"/>
              </a:solidFill>
              <a:latin typeface="Avenir"/>
              <a:ea typeface="Avenir"/>
              <a:cs typeface="Avenir"/>
              <a:sym typeface="Avenir"/>
            </a:endParaRPr>
          </a:p>
          <a:p>
            <a:pPr indent="-342900" lvl="0" marL="457200" rtl="0" algn="l">
              <a:spcBef>
                <a:spcPts val="1000"/>
              </a:spcBef>
              <a:spcAft>
                <a:spcPts val="0"/>
              </a:spcAft>
              <a:buClr>
                <a:schemeClr val="dk1"/>
              </a:buClr>
              <a:buSzPts val="1800"/>
              <a:buFont typeface="Avenir"/>
              <a:buChar char="●"/>
            </a:pPr>
            <a:r>
              <a:rPr lang="en" sz="1800">
                <a:solidFill>
                  <a:schemeClr val="dk1"/>
                </a:solidFill>
                <a:latin typeface="Avenir"/>
                <a:ea typeface="Avenir"/>
                <a:cs typeface="Avenir"/>
                <a:sym typeface="Avenir"/>
              </a:rPr>
              <a:t>NASA software → expected </a:t>
            </a:r>
            <a:r>
              <a:rPr b="1" lang="en" sz="1800">
                <a:solidFill>
                  <a:schemeClr val="dk1"/>
                </a:solidFill>
                <a:latin typeface="Avenir"/>
                <a:ea typeface="Avenir"/>
                <a:cs typeface="Avenir"/>
                <a:sym typeface="Avenir"/>
              </a:rPr>
              <a:t>metric</a:t>
            </a:r>
            <a:r>
              <a:rPr lang="en" sz="1800">
                <a:solidFill>
                  <a:schemeClr val="dk1"/>
                </a:solidFill>
                <a:latin typeface="Avenir"/>
                <a:ea typeface="Avenir"/>
                <a:cs typeface="Avenir"/>
                <a:sym typeface="Avenir"/>
              </a:rPr>
              <a:t> (newton-seconds)</a:t>
            </a:r>
            <a:endParaRPr sz="1800">
              <a:solidFill>
                <a:schemeClr val="dk1"/>
              </a:solidFill>
              <a:latin typeface="Avenir"/>
              <a:ea typeface="Avenir"/>
              <a:cs typeface="Avenir"/>
              <a:sym typeface="Avenir"/>
            </a:endParaRPr>
          </a:p>
          <a:p>
            <a:pPr indent="-342900" lvl="0" marL="457200" rtl="0" algn="l">
              <a:spcBef>
                <a:spcPts val="1000"/>
              </a:spcBef>
              <a:spcAft>
                <a:spcPts val="0"/>
              </a:spcAft>
              <a:buClr>
                <a:schemeClr val="dk1"/>
              </a:buClr>
              <a:buSzPts val="1800"/>
              <a:buFont typeface="Avenir"/>
              <a:buChar char="●"/>
            </a:pPr>
            <a:r>
              <a:rPr lang="en" sz="1800">
                <a:solidFill>
                  <a:schemeClr val="dk1"/>
                </a:solidFill>
                <a:latin typeface="Avenir"/>
                <a:ea typeface="Avenir"/>
                <a:cs typeface="Avenir"/>
                <a:sym typeface="Avenir"/>
              </a:rPr>
              <a:t>Miscalculation of the orbiter's trajectory</a:t>
            </a:r>
            <a:endParaRPr sz="1800">
              <a:solidFill>
                <a:schemeClr val="dk1"/>
              </a:solidFill>
              <a:latin typeface="Avenir"/>
              <a:ea typeface="Avenir"/>
              <a:cs typeface="Avenir"/>
              <a:sym typeface="Avenir"/>
            </a:endParaRPr>
          </a:p>
          <a:p>
            <a:pPr indent="-342900" lvl="0" marL="457200" rtl="0" algn="l">
              <a:spcBef>
                <a:spcPts val="1000"/>
              </a:spcBef>
              <a:spcAft>
                <a:spcPts val="0"/>
              </a:spcAft>
              <a:buClr>
                <a:schemeClr val="dk1"/>
              </a:buClr>
              <a:buSzPts val="1800"/>
              <a:buFont typeface="Avenir"/>
              <a:buChar char="●"/>
            </a:pPr>
            <a:r>
              <a:rPr lang="en" sz="1800">
                <a:solidFill>
                  <a:schemeClr val="dk1"/>
                </a:solidFill>
                <a:latin typeface="Avenir"/>
                <a:ea typeface="Avenir"/>
                <a:cs typeface="Avenir"/>
                <a:sym typeface="Avenir"/>
              </a:rPr>
              <a:t>~$600</a:t>
            </a:r>
            <a:r>
              <a:rPr lang="en" sz="1800">
                <a:solidFill>
                  <a:schemeClr val="dk1"/>
                </a:solidFill>
                <a:latin typeface="Avenir"/>
                <a:ea typeface="Avenir"/>
                <a:cs typeface="Avenir"/>
                <a:sym typeface="Avenir"/>
              </a:rPr>
              <a:t> million loss (today)</a:t>
            </a:r>
            <a:endParaRPr sz="1800">
              <a:solidFill>
                <a:schemeClr val="dk1"/>
              </a:solidFill>
              <a:latin typeface="Avenir"/>
              <a:ea typeface="Avenir"/>
              <a:cs typeface="Avenir"/>
              <a:sym typeface="Avenir"/>
            </a:endParaRPr>
          </a:p>
          <a:p>
            <a:pPr indent="0" lvl="0" marL="457200" rtl="0" algn="l">
              <a:spcBef>
                <a:spcPts val="1000"/>
              </a:spcBef>
              <a:spcAft>
                <a:spcPts val="0"/>
              </a:spcAft>
              <a:buNone/>
            </a:pPr>
            <a:r>
              <a:t/>
            </a:r>
            <a:endParaRPr sz="2200">
              <a:solidFill>
                <a:schemeClr val="dk1"/>
              </a:solidFill>
              <a:latin typeface="Avenir"/>
              <a:ea typeface="Avenir"/>
              <a:cs typeface="Avenir"/>
              <a:sym typeface="Avenir"/>
            </a:endParaRPr>
          </a:p>
          <a:p>
            <a:pPr indent="0" lvl="0" marL="0" rtl="0" algn="l">
              <a:spcBef>
                <a:spcPts val="1000"/>
              </a:spcBef>
              <a:spcAft>
                <a:spcPts val="0"/>
              </a:spcAft>
              <a:buNone/>
            </a:pPr>
            <a:r>
              <a:t/>
            </a:r>
            <a:endParaRPr sz="2200">
              <a:solidFill>
                <a:schemeClr val="dk1"/>
              </a:solidFill>
              <a:latin typeface="Avenir"/>
              <a:ea typeface="Avenir"/>
              <a:cs typeface="Avenir"/>
              <a:sym typeface="Avenir"/>
            </a:endParaRPr>
          </a:p>
        </p:txBody>
      </p:sp>
      <p:pic>
        <p:nvPicPr>
          <p:cNvPr id="252" name="Google Shape;252;p37" title="Screenshot 2026-05-12 at 8.53.44 AM.png"/>
          <p:cNvPicPr preferRelativeResize="0"/>
          <p:nvPr/>
        </p:nvPicPr>
        <p:blipFill>
          <a:blip r:embed="rId6">
            <a:alphaModFix/>
          </a:blip>
          <a:stretch>
            <a:fillRect/>
          </a:stretch>
        </p:blipFill>
        <p:spPr>
          <a:xfrm>
            <a:off x="662525" y="1191450"/>
            <a:ext cx="3964200" cy="2423187"/>
          </a:xfrm>
          <a:prstGeom prst="rect">
            <a:avLst/>
          </a:prstGeom>
          <a:noFill/>
          <a:ln>
            <a:noFill/>
          </a:ln>
        </p:spPr>
      </p:pic>
      <p:sp>
        <p:nvSpPr>
          <p:cNvPr id="253" name="Google Shape;253;p37"/>
          <p:cNvSpPr txBox="1"/>
          <p:nvPr/>
        </p:nvSpPr>
        <p:spPr>
          <a:xfrm>
            <a:off x="735621" y="3857182"/>
            <a:ext cx="4127400" cy="12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rPr>
              <a:t>September 1999</a:t>
            </a:r>
            <a:endParaRPr sz="9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8"/>
          <p:cNvSpPr txBox="1"/>
          <p:nvPr/>
        </p:nvSpPr>
        <p:spPr>
          <a:xfrm>
            <a:off x="311700" y="728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200">
                <a:solidFill>
                  <a:srgbClr val="004B83"/>
                </a:solidFill>
                <a:latin typeface="Century Gothic"/>
                <a:ea typeface="Century Gothic"/>
                <a:cs typeface="Century Gothic"/>
                <a:sym typeface="Century Gothic"/>
              </a:rPr>
              <a:t>FAIR Data, Requires Metadata!</a:t>
            </a:r>
            <a:endParaRPr b="1" sz="3200">
              <a:solidFill>
                <a:srgbClr val="004B83"/>
              </a:solidFill>
              <a:latin typeface="Century Gothic"/>
              <a:ea typeface="Century Gothic"/>
              <a:cs typeface="Century Gothic"/>
              <a:sym typeface="Century Gothic"/>
            </a:endParaRPr>
          </a:p>
        </p:txBody>
      </p:sp>
      <p:pic>
        <p:nvPicPr>
          <p:cNvPr id="259" name="Google Shape;259;p38"/>
          <p:cNvPicPr preferRelativeResize="0"/>
          <p:nvPr/>
        </p:nvPicPr>
        <p:blipFill>
          <a:blip r:embed="rId3">
            <a:alphaModFix/>
          </a:blip>
          <a:stretch>
            <a:fillRect/>
          </a:stretch>
        </p:blipFill>
        <p:spPr>
          <a:xfrm>
            <a:off x="1375529" y="906700"/>
            <a:ext cx="6247800" cy="3471000"/>
          </a:xfrm>
          <a:prstGeom prst="rect">
            <a:avLst/>
          </a:prstGeom>
          <a:noFill/>
          <a:ln>
            <a:noFill/>
          </a:ln>
        </p:spPr>
      </p:pic>
      <p:sp>
        <p:nvSpPr>
          <p:cNvPr id="260" name="Google Shape;260;p38"/>
          <p:cNvSpPr txBox="1"/>
          <p:nvPr/>
        </p:nvSpPr>
        <p:spPr>
          <a:xfrm>
            <a:off x="202900" y="4531575"/>
            <a:ext cx="8832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accent2"/>
                </a:solidFill>
                <a:highlight>
                  <a:srgbClr val="FFFFFF"/>
                </a:highlight>
                <a:latin typeface="Avenir"/>
                <a:ea typeface="Avenir"/>
                <a:cs typeface="Avenir"/>
                <a:sym typeface="Avenir"/>
              </a:rPr>
              <a:t>Wilkinson, M. D., Dumontier, M., Aalbersberg, I. J., Appleton, G., Axton, M., Baak, A., Blomberg, N., Boiten, J. W., da Silva Santos, L. B., Bourne, P. E., Bouwman, J., Brookes, A. J., Clark, T., Crosas, M., Dillo, I., Dumon, O., Edmunds, S., Evelo, C. T., Finkers, R., Gonzalez-Beltran, A., … Mons, B. (2016). The FAIR Guiding Principles for scientific data management and stewardship. </a:t>
            </a:r>
            <a:r>
              <a:rPr i="1" lang="en" sz="900">
                <a:solidFill>
                  <a:schemeClr val="accent2"/>
                </a:solidFill>
                <a:highlight>
                  <a:srgbClr val="FFFFFF"/>
                </a:highlight>
                <a:latin typeface="Avenir"/>
                <a:ea typeface="Avenir"/>
                <a:cs typeface="Avenir"/>
                <a:sym typeface="Avenir"/>
              </a:rPr>
              <a:t>Scientific data</a:t>
            </a:r>
            <a:r>
              <a:rPr lang="en" sz="900">
                <a:solidFill>
                  <a:schemeClr val="accent2"/>
                </a:solidFill>
                <a:highlight>
                  <a:srgbClr val="FFFFFF"/>
                </a:highlight>
                <a:latin typeface="Avenir"/>
                <a:ea typeface="Avenir"/>
                <a:cs typeface="Avenir"/>
                <a:sym typeface="Avenir"/>
              </a:rPr>
              <a:t>, </a:t>
            </a:r>
            <a:r>
              <a:rPr i="1" lang="en" sz="900">
                <a:solidFill>
                  <a:schemeClr val="accent2"/>
                </a:solidFill>
                <a:highlight>
                  <a:srgbClr val="FFFFFF"/>
                </a:highlight>
                <a:latin typeface="Avenir"/>
                <a:ea typeface="Avenir"/>
                <a:cs typeface="Avenir"/>
                <a:sym typeface="Avenir"/>
              </a:rPr>
              <a:t>3</a:t>
            </a:r>
            <a:r>
              <a:rPr lang="en" sz="900">
                <a:solidFill>
                  <a:schemeClr val="accent2"/>
                </a:solidFill>
                <a:highlight>
                  <a:srgbClr val="FFFFFF"/>
                </a:highlight>
                <a:latin typeface="Avenir"/>
                <a:ea typeface="Avenir"/>
                <a:cs typeface="Avenir"/>
                <a:sym typeface="Avenir"/>
              </a:rPr>
              <a:t>, 160018. </a:t>
            </a:r>
            <a:r>
              <a:rPr lang="en" sz="900" u="sng">
                <a:solidFill>
                  <a:schemeClr val="hlink"/>
                </a:solidFill>
                <a:highlight>
                  <a:srgbClr val="FFFFFF"/>
                </a:highlight>
                <a:latin typeface="Avenir"/>
                <a:ea typeface="Avenir"/>
                <a:cs typeface="Avenir"/>
                <a:sym typeface="Avenir"/>
                <a:hlinkClick r:id="rId4"/>
              </a:rPr>
              <a:t>doi.org/10.1038/sdata.2016.18</a:t>
            </a:r>
            <a:endParaRPr sz="900">
              <a:solidFill>
                <a:schemeClr val="accent2"/>
              </a:solidFill>
              <a:highlight>
                <a:srgbClr val="FFFFFF"/>
              </a:highlight>
              <a:latin typeface="Avenir"/>
              <a:ea typeface="Avenir"/>
              <a:cs typeface="Avenir"/>
              <a:sym typeface="Avenir"/>
            </a:endParaRPr>
          </a:p>
          <a:p>
            <a:pPr indent="0" lvl="0" marL="0" rtl="0" algn="l">
              <a:spcBef>
                <a:spcPts val="0"/>
              </a:spcBef>
              <a:spcAft>
                <a:spcPts val="0"/>
              </a:spcAft>
              <a:buNone/>
            </a:pPr>
            <a:r>
              <a:t/>
            </a:r>
            <a:endParaRPr sz="900">
              <a:solidFill>
                <a:schemeClr val="accent2"/>
              </a:solidFill>
              <a:highlight>
                <a:srgbClr val="FFFFFF"/>
              </a:highlight>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9"/>
          <p:cNvSpPr txBox="1"/>
          <p:nvPr>
            <p:ph type="title"/>
          </p:nvPr>
        </p:nvSpPr>
        <p:spPr>
          <a:xfrm>
            <a:off x="158950" y="1265925"/>
            <a:ext cx="2155500" cy="20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1C4587"/>
                </a:solidFill>
                <a:latin typeface="Century Gothic"/>
                <a:ea typeface="Century Gothic"/>
                <a:cs typeface="Century Gothic"/>
                <a:sym typeface="Century Gothic"/>
              </a:rPr>
              <a:t>Study Level Metadata </a:t>
            </a:r>
            <a:endParaRPr b="1" sz="2600">
              <a:solidFill>
                <a:srgbClr val="1C4587"/>
              </a:solidFill>
              <a:latin typeface="Century Gothic"/>
              <a:ea typeface="Century Gothic"/>
              <a:cs typeface="Century Gothic"/>
              <a:sym typeface="Century Gothic"/>
            </a:endParaRPr>
          </a:p>
          <a:p>
            <a:pPr indent="0" lvl="0" marL="0" rtl="0" algn="ctr">
              <a:spcBef>
                <a:spcPts val="0"/>
              </a:spcBef>
              <a:spcAft>
                <a:spcPts val="0"/>
              </a:spcAft>
              <a:buNone/>
            </a:pPr>
            <a:r>
              <a:t/>
            </a:r>
            <a:endParaRPr b="1" sz="2600">
              <a:solidFill>
                <a:srgbClr val="FEBC11"/>
              </a:solidFill>
              <a:latin typeface="Century Gothic"/>
              <a:ea typeface="Century Gothic"/>
              <a:cs typeface="Century Gothic"/>
              <a:sym typeface="Century Gothic"/>
            </a:endParaRPr>
          </a:p>
          <a:p>
            <a:pPr indent="0" lvl="0" marL="0" rtl="0" algn="ctr">
              <a:spcBef>
                <a:spcPts val="0"/>
              </a:spcBef>
              <a:spcAft>
                <a:spcPts val="0"/>
              </a:spcAft>
              <a:buNone/>
            </a:pPr>
            <a:r>
              <a:rPr b="1" lang="en" sz="4500">
                <a:solidFill>
                  <a:srgbClr val="FEBC11"/>
                </a:solidFill>
                <a:latin typeface="Century Gothic"/>
                <a:ea typeface="Century Gothic"/>
                <a:cs typeface="Century Gothic"/>
                <a:sym typeface="Century Gothic"/>
              </a:rPr>
              <a:t>+</a:t>
            </a:r>
            <a:r>
              <a:rPr b="1" lang="en" sz="2600">
                <a:solidFill>
                  <a:srgbClr val="FEBC11"/>
                </a:solidFill>
                <a:latin typeface="Century Gothic"/>
                <a:ea typeface="Century Gothic"/>
                <a:cs typeface="Century Gothic"/>
                <a:sym typeface="Century Gothic"/>
              </a:rPr>
              <a:t> </a:t>
            </a:r>
            <a:endParaRPr b="1" sz="2600">
              <a:solidFill>
                <a:srgbClr val="FEBC11"/>
              </a:solidFill>
              <a:latin typeface="Century Gothic"/>
              <a:ea typeface="Century Gothic"/>
              <a:cs typeface="Century Gothic"/>
              <a:sym typeface="Century Gothic"/>
            </a:endParaRPr>
          </a:p>
          <a:p>
            <a:pPr indent="0" lvl="0" marL="0" rtl="0" algn="ctr">
              <a:spcBef>
                <a:spcPts val="0"/>
              </a:spcBef>
              <a:spcAft>
                <a:spcPts val="0"/>
              </a:spcAft>
              <a:buNone/>
            </a:pPr>
            <a:r>
              <a:t/>
            </a:r>
            <a:endParaRPr b="1" sz="2600">
              <a:solidFill>
                <a:srgbClr val="1C4587"/>
              </a:solidFill>
              <a:latin typeface="Century Gothic"/>
              <a:ea typeface="Century Gothic"/>
              <a:cs typeface="Century Gothic"/>
              <a:sym typeface="Century Gothic"/>
            </a:endParaRPr>
          </a:p>
          <a:p>
            <a:pPr indent="0" lvl="0" marL="0" rtl="0" algn="ctr">
              <a:spcBef>
                <a:spcPts val="0"/>
              </a:spcBef>
              <a:spcAft>
                <a:spcPts val="0"/>
              </a:spcAft>
              <a:buNone/>
            </a:pPr>
            <a:r>
              <a:rPr b="1" lang="en" sz="2600">
                <a:solidFill>
                  <a:srgbClr val="1C4587"/>
                </a:solidFill>
                <a:latin typeface="Century Gothic"/>
                <a:ea typeface="Century Gothic"/>
                <a:cs typeface="Century Gothic"/>
                <a:sym typeface="Century Gothic"/>
              </a:rPr>
              <a:t>Data/File Level Metadata</a:t>
            </a:r>
            <a:endParaRPr b="1" sz="2600">
              <a:solidFill>
                <a:srgbClr val="1C4587"/>
              </a:solidFill>
              <a:latin typeface="Century Gothic"/>
              <a:ea typeface="Century Gothic"/>
              <a:cs typeface="Century Gothic"/>
              <a:sym typeface="Century Gothic"/>
            </a:endParaRPr>
          </a:p>
        </p:txBody>
      </p:sp>
      <p:sp>
        <p:nvSpPr>
          <p:cNvPr id="266" name="Google Shape;266;p39"/>
          <p:cNvSpPr txBox="1"/>
          <p:nvPr/>
        </p:nvSpPr>
        <p:spPr>
          <a:xfrm>
            <a:off x="2059725" y="105300"/>
            <a:ext cx="6722400" cy="4932900"/>
          </a:xfrm>
          <a:prstGeom prst="rect">
            <a:avLst/>
          </a:prstGeom>
          <a:noFill/>
          <a:ln>
            <a:noFill/>
          </a:ln>
        </p:spPr>
        <p:txBody>
          <a:bodyPr anchorCtr="0" anchor="t" bIns="91425" lIns="91425" spcFirstLastPara="1" rIns="91425" wrap="square" tIns="91425">
            <a:spAutoFit/>
          </a:bodyPr>
          <a:lstStyle/>
          <a:p>
            <a:pPr indent="0" lvl="0" marL="0" rtl="0" algn="l">
              <a:lnSpc>
                <a:spcPct val="144444"/>
              </a:lnSpc>
              <a:spcBef>
                <a:spcPts val="1500"/>
              </a:spcBef>
              <a:spcAft>
                <a:spcPts val="0"/>
              </a:spcAft>
              <a:buNone/>
            </a:pPr>
            <a:r>
              <a:t/>
            </a:r>
            <a:endParaRPr sz="1200">
              <a:solidFill>
                <a:schemeClr val="dk1"/>
              </a:solidFill>
              <a:latin typeface="Avenir"/>
              <a:ea typeface="Avenir"/>
              <a:cs typeface="Avenir"/>
              <a:sym typeface="Avenir"/>
            </a:endParaRPr>
          </a:p>
          <a:p>
            <a:pPr indent="-228600" lvl="0" marL="457200" marR="63500" rtl="0" algn="l">
              <a:lnSpc>
                <a:spcPct val="137500"/>
              </a:lnSpc>
              <a:spcBef>
                <a:spcPts val="800"/>
              </a:spcBef>
              <a:spcAft>
                <a:spcPts val="0"/>
              </a:spcAft>
              <a:buClr>
                <a:schemeClr val="dk1"/>
              </a:buClr>
              <a:buSzPts val="1400"/>
              <a:buFont typeface="Roboto"/>
              <a:buNone/>
            </a:pPr>
            <a:r>
              <a:rPr b="1" lang="en">
                <a:solidFill>
                  <a:srgbClr val="004B83"/>
                </a:solidFill>
                <a:latin typeface="Avenir"/>
                <a:ea typeface="Avenir"/>
                <a:cs typeface="Avenir"/>
                <a:sym typeface="Avenir"/>
              </a:rPr>
              <a:t>Contextual Information: </a:t>
            </a:r>
            <a:r>
              <a:rPr lang="en">
                <a:solidFill>
                  <a:schemeClr val="dk1"/>
                </a:solidFill>
                <a:latin typeface="Avenir"/>
                <a:ea typeface="Avenir"/>
                <a:cs typeface="Avenir"/>
                <a:sym typeface="Avenir"/>
              </a:rPr>
              <a:t>research question, goals, methodology, and overall design of the study. </a:t>
            </a:r>
            <a:endParaRPr>
              <a:solidFill>
                <a:schemeClr val="dk1"/>
              </a:solidFill>
              <a:latin typeface="Avenir"/>
              <a:ea typeface="Avenir"/>
              <a:cs typeface="Avenir"/>
              <a:sym typeface="Avenir"/>
            </a:endParaRPr>
          </a:p>
          <a:p>
            <a:pPr indent="-228600" lvl="0" marL="457200" marR="63500" rtl="0" algn="l">
              <a:lnSpc>
                <a:spcPct val="137500"/>
              </a:lnSpc>
              <a:spcBef>
                <a:spcPts val="0"/>
              </a:spcBef>
              <a:spcAft>
                <a:spcPts val="0"/>
              </a:spcAft>
              <a:buClr>
                <a:schemeClr val="dk1"/>
              </a:buClr>
              <a:buSzPts val="1400"/>
              <a:buFont typeface="Roboto"/>
              <a:buNone/>
            </a:pPr>
            <a:r>
              <a:rPr b="1" lang="en">
                <a:solidFill>
                  <a:srgbClr val="004B83"/>
                </a:solidFill>
                <a:latin typeface="Avenir"/>
                <a:ea typeface="Avenir"/>
                <a:cs typeface="Avenir"/>
                <a:sym typeface="Avenir"/>
              </a:rPr>
              <a:t>Provenance:</a:t>
            </a:r>
            <a:r>
              <a:rPr b="1" lang="en">
                <a:solidFill>
                  <a:schemeClr val="dk1"/>
                </a:solidFill>
                <a:latin typeface="Avenir"/>
                <a:ea typeface="Avenir"/>
                <a:cs typeface="Avenir"/>
                <a:sym typeface="Avenir"/>
              </a:rPr>
              <a:t> </a:t>
            </a:r>
            <a:r>
              <a:rPr lang="en">
                <a:solidFill>
                  <a:schemeClr val="dk1"/>
                </a:solidFill>
                <a:latin typeface="Avenir"/>
                <a:ea typeface="Avenir"/>
                <a:cs typeface="Avenir"/>
                <a:sym typeface="Avenir"/>
              </a:rPr>
              <a:t>d</a:t>
            </a:r>
            <a:r>
              <a:rPr lang="en">
                <a:solidFill>
                  <a:schemeClr val="dk1"/>
                </a:solidFill>
                <a:latin typeface="Avenir"/>
                <a:ea typeface="Avenir"/>
                <a:cs typeface="Avenir"/>
                <a:sym typeface="Avenir"/>
              </a:rPr>
              <a:t>etails about the data's origin, including who collected it, when, and how. </a:t>
            </a:r>
            <a:endParaRPr>
              <a:solidFill>
                <a:schemeClr val="dk1"/>
              </a:solidFill>
              <a:latin typeface="Avenir"/>
              <a:ea typeface="Avenir"/>
              <a:cs typeface="Avenir"/>
              <a:sym typeface="Avenir"/>
            </a:endParaRPr>
          </a:p>
          <a:p>
            <a:pPr indent="-228600" lvl="0" marL="457200" marR="63500" rtl="0" algn="l">
              <a:lnSpc>
                <a:spcPct val="137500"/>
              </a:lnSpc>
              <a:spcBef>
                <a:spcPts val="0"/>
              </a:spcBef>
              <a:spcAft>
                <a:spcPts val="0"/>
              </a:spcAft>
              <a:buClr>
                <a:schemeClr val="dk1"/>
              </a:buClr>
              <a:buSzPts val="1400"/>
              <a:buFont typeface="Roboto"/>
              <a:buNone/>
            </a:pPr>
            <a:r>
              <a:rPr b="1" lang="en">
                <a:solidFill>
                  <a:srgbClr val="004B83"/>
                </a:solidFill>
                <a:latin typeface="Avenir"/>
                <a:ea typeface="Avenir"/>
                <a:cs typeface="Avenir"/>
                <a:sym typeface="Avenir"/>
              </a:rPr>
              <a:t>Ethical Considerations:</a:t>
            </a:r>
            <a:r>
              <a:rPr b="1" lang="en">
                <a:solidFill>
                  <a:schemeClr val="dk1"/>
                </a:solidFill>
                <a:latin typeface="Avenir"/>
                <a:ea typeface="Avenir"/>
                <a:cs typeface="Avenir"/>
                <a:sym typeface="Avenir"/>
              </a:rPr>
              <a:t> i</a:t>
            </a:r>
            <a:r>
              <a:rPr lang="en">
                <a:solidFill>
                  <a:schemeClr val="dk1"/>
                </a:solidFill>
                <a:latin typeface="Avenir"/>
                <a:ea typeface="Avenir"/>
                <a:cs typeface="Avenir"/>
                <a:sym typeface="Avenir"/>
              </a:rPr>
              <a:t>nformation about any ethical protocols and </a:t>
            </a:r>
            <a:r>
              <a:rPr lang="en">
                <a:solidFill>
                  <a:schemeClr val="dk1"/>
                </a:solidFill>
                <a:latin typeface="Avenir"/>
                <a:ea typeface="Avenir"/>
                <a:cs typeface="Avenir"/>
                <a:sym typeface="Avenir"/>
              </a:rPr>
              <a:t>approvals</a:t>
            </a:r>
            <a:r>
              <a:rPr lang="en">
                <a:solidFill>
                  <a:schemeClr val="dk1"/>
                </a:solidFill>
                <a:latin typeface="Avenir"/>
                <a:ea typeface="Avenir"/>
                <a:cs typeface="Avenir"/>
                <a:sym typeface="Avenir"/>
              </a:rPr>
              <a:t> related to the study. </a:t>
            </a:r>
            <a:endParaRPr>
              <a:solidFill>
                <a:schemeClr val="dk1"/>
              </a:solidFill>
              <a:latin typeface="Avenir"/>
              <a:ea typeface="Avenir"/>
              <a:cs typeface="Avenir"/>
              <a:sym typeface="Avenir"/>
            </a:endParaRPr>
          </a:p>
          <a:p>
            <a:pPr indent="-228600" lvl="0" marL="457200" rtl="0" algn="l">
              <a:lnSpc>
                <a:spcPct val="144444"/>
              </a:lnSpc>
              <a:spcBef>
                <a:spcPts val="0"/>
              </a:spcBef>
              <a:spcAft>
                <a:spcPts val="0"/>
              </a:spcAft>
              <a:buClr>
                <a:schemeClr val="dk1"/>
              </a:buClr>
              <a:buSzPts val="1400"/>
              <a:buFont typeface="Avenir"/>
              <a:buNone/>
            </a:pPr>
            <a:r>
              <a:t/>
            </a:r>
            <a:endParaRPr>
              <a:solidFill>
                <a:schemeClr val="dk1"/>
              </a:solidFill>
              <a:latin typeface="Avenir"/>
              <a:ea typeface="Avenir"/>
              <a:cs typeface="Avenir"/>
              <a:sym typeface="Avenir"/>
            </a:endParaRPr>
          </a:p>
          <a:p>
            <a:pPr indent="-228600" lvl="0" marL="457200" marR="63500" rtl="0" algn="l">
              <a:lnSpc>
                <a:spcPct val="137500"/>
              </a:lnSpc>
              <a:spcBef>
                <a:spcPts val="0"/>
              </a:spcBef>
              <a:spcAft>
                <a:spcPts val="0"/>
              </a:spcAft>
              <a:buClr>
                <a:schemeClr val="dk1"/>
              </a:buClr>
              <a:buSzPts val="1400"/>
              <a:buFont typeface="Roboto"/>
              <a:buNone/>
            </a:pPr>
            <a:r>
              <a:rPr b="1" lang="en">
                <a:solidFill>
                  <a:srgbClr val="004B83"/>
                </a:solidFill>
                <a:latin typeface="Avenir"/>
                <a:ea typeface="Avenir"/>
                <a:cs typeface="Avenir"/>
                <a:sym typeface="Avenir"/>
              </a:rPr>
              <a:t>Data Description:</a:t>
            </a:r>
            <a:r>
              <a:rPr lang="en">
                <a:solidFill>
                  <a:srgbClr val="004B83"/>
                </a:solidFill>
                <a:latin typeface="Avenir"/>
                <a:ea typeface="Avenir"/>
                <a:cs typeface="Avenir"/>
                <a:sym typeface="Avenir"/>
              </a:rPr>
              <a:t> </a:t>
            </a:r>
            <a:r>
              <a:rPr lang="en">
                <a:solidFill>
                  <a:schemeClr val="dk1"/>
                </a:solidFill>
                <a:latin typeface="Avenir"/>
                <a:ea typeface="Avenir"/>
                <a:cs typeface="Avenir"/>
                <a:sym typeface="Avenir"/>
              </a:rPr>
              <a:t>information about the specific variables, data types, and formats used in the study. </a:t>
            </a:r>
            <a:endParaRPr>
              <a:solidFill>
                <a:schemeClr val="dk1"/>
              </a:solidFill>
              <a:latin typeface="Avenir"/>
              <a:ea typeface="Avenir"/>
              <a:cs typeface="Avenir"/>
              <a:sym typeface="Avenir"/>
            </a:endParaRPr>
          </a:p>
          <a:p>
            <a:pPr indent="-228600" lvl="0" marL="457200" marR="63500" rtl="0" algn="l">
              <a:lnSpc>
                <a:spcPct val="137500"/>
              </a:lnSpc>
              <a:spcBef>
                <a:spcPts val="0"/>
              </a:spcBef>
              <a:spcAft>
                <a:spcPts val="0"/>
              </a:spcAft>
              <a:buClr>
                <a:schemeClr val="dk1"/>
              </a:buClr>
              <a:buSzPts val="1400"/>
              <a:buFont typeface="Roboto"/>
              <a:buNone/>
            </a:pPr>
            <a:r>
              <a:rPr b="1" lang="en">
                <a:solidFill>
                  <a:srgbClr val="004B83"/>
                </a:solidFill>
                <a:latin typeface="Avenir"/>
                <a:ea typeface="Avenir"/>
                <a:cs typeface="Avenir"/>
                <a:sym typeface="Avenir"/>
              </a:rPr>
              <a:t>Data Quality:</a:t>
            </a:r>
            <a:r>
              <a:rPr lang="en">
                <a:solidFill>
                  <a:srgbClr val="004B83"/>
                </a:solidFill>
                <a:latin typeface="Avenir"/>
                <a:ea typeface="Avenir"/>
                <a:cs typeface="Avenir"/>
                <a:sym typeface="Avenir"/>
              </a:rPr>
              <a:t> </a:t>
            </a:r>
            <a:r>
              <a:rPr lang="en">
                <a:solidFill>
                  <a:schemeClr val="dk1"/>
                </a:solidFill>
                <a:latin typeface="Avenir"/>
                <a:ea typeface="Avenir"/>
                <a:cs typeface="Avenir"/>
                <a:sym typeface="Avenir"/>
              </a:rPr>
              <a:t>details about the accuracy, reliability, and completeness of the data. </a:t>
            </a:r>
            <a:endParaRPr>
              <a:solidFill>
                <a:schemeClr val="dk1"/>
              </a:solidFill>
              <a:latin typeface="Avenir"/>
              <a:ea typeface="Avenir"/>
              <a:cs typeface="Avenir"/>
              <a:sym typeface="Avenir"/>
            </a:endParaRPr>
          </a:p>
          <a:p>
            <a:pPr indent="-228600" lvl="0" marL="457200" marR="63500" rtl="0" algn="l">
              <a:lnSpc>
                <a:spcPct val="137500"/>
              </a:lnSpc>
              <a:spcBef>
                <a:spcPts val="0"/>
              </a:spcBef>
              <a:spcAft>
                <a:spcPts val="0"/>
              </a:spcAft>
              <a:buClr>
                <a:schemeClr val="dk1"/>
              </a:buClr>
              <a:buSzPts val="1400"/>
              <a:buFont typeface="Roboto"/>
              <a:buNone/>
            </a:pPr>
            <a:r>
              <a:rPr b="1" lang="en">
                <a:solidFill>
                  <a:srgbClr val="004B83"/>
                </a:solidFill>
                <a:latin typeface="Avenir"/>
                <a:ea typeface="Avenir"/>
                <a:cs typeface="Avenir"/>
                <a:sym typeface="Avenir"/>
              </a:rPr>
              <a:t>Data Structure:</a:t>
            </a:r>
            <a:r>
              <a:rPr lang="en">
                <a:solidFill>
                  <a:srgbClr val="004B83"/>
                </a:solidFill>
                <a:latin typeface="Avenir"/>
                <a:ea typeface="Avenir"/>
                <a:cs typeface="Avenir"/>
                <a:sym typeface="Avenir"/>
              </a:rPr>
              <a:t> </a:t>
            </a:r>
            <a:r>
              <a:rPr lang="en">
                <a:solidFill>
                  <a:schemeClr val="dk1"/>
                </a:solidFill>
                <a:latin typeface="Avenir"/>
                <a:ea typeface="Avenir"/>
                <a:cs typeface="Avenir"/>
                <a:sym typeface="Avenir"/>
              </a:rPr>
              <a:t>describes the organization and arrangement of the data, including file formats and data dictionaries. </a:t>
            </a:r>
            <a:endParaRPr>
              <a:solidFill>
                <a:schemeClr val="dk1"/>
              </a:solidFill>
              <a:latin typeface="Avenir"/>
              <a:ea typeface="Avenir"/>
              <a:cs typeface="Avenir"/>
              <a:sym typeface="Avenir"/>
            </a:endParaRPr>
          </a:p>
          <a:p>
            <a:pPr indent="-228600" lvl="0" marL="457200" rtl="0" algn="l">
              <a:lnSpc>
                <a:spcPct val="137500"/>
              </a:lnSpc>
              <a:spcBef>
                <a:spcPts val="0"/>
              </a:spcBef>
              <a:spcAft>
                <a:spcPts val="0"/>
              </a:spcAft>
              <a:buClr>
                <a:schemeClr val="dk1"/>
              </a:buClr>
              <a:buSzPts val="1400"/>
              <a:buFont typeface="Roboto"/>
              <a:buNone/>
            </a:pPr>
            <a:r>
              <a:rPr b="1" lang="en">
                <a:solidFill>
                  <a:srgbClr val="004B83"/>
                </a:solidFill>
                <a:latin typeface="Avenir"/>
                <a:ea typeface="Avenir"/>
                <a:cs typeface="Avenir"/>
                <a:sym typeface="Avenir"/>
              </a:rPr>
              <a:t>Access and Usage:</a:t>
            </a:r>
            <a:r>
              <a:rPr lang="en">
                <a:solidFill>
                  <a:srgbClr val="004B83"/>
                </a:solidFill>
                <a:latin typeface="Avenir"/>
                <a:ea typeface="Avenir"/>
                <a:cs typeface="Avenir"/>
                <a:sym typeface="Avenir"/>
              </a:rPr>
              <a:t> </a:t>
            </a:r>
            <a:r>
              <a:rPr lang="en">
                <a:solidFill>
                  <a:schemeClr val="dk1"/>
                </a:solidFill>
                <a:latin typeface="Avenir"/>
                <a:ea typeface="Avenir"/>
                <a:cs typeface="Avenir"/>
                <a:sym typeface="Avenir"/>
              </a:rPr>
              <a:t>information about data access restrictions, licenses, and permitted uses. </a:t>
            </a:r>
            <a:endParaRPr>
              <a:solidFill>
                <a:schemeClr val="dk1"/>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0"/>
          <p:cNvPicPr preferRelativeResize="0"/>
          <p:nvPr/>
        </p:nvPicPr>
        <p:blipFill>
          <a:blip r:embed="rId3">
            <a:alphaModFix/>
          </a:blip>
          <a:stretch>
            <a:fillRect/>
          </a:stretch>
        </p:blipFill>
        <p:spPr>
          <a:xfrm>
            <a:off x="7566470" y="1273822"/>
            <a:ext cx="1176905" cy="1057947"/>
          </a:xfrm>
          <a:prstGeom prst="rect">
            <a:avLst/>
          </a:prstGeom>
          <a:noFill/>
          <a:ln>
            <a:noFill/>
          </a:ln>
        </p:spPr>
      </p:pic>
      <p:pic>
        <p:nvPicPr>
          <p:cNvPr id="272" name="Google Shape;272;p40"/>
          <p:cNvPicPr preferRelativeResize="0"/>
          <p:nvPr/>
        </p:nvPicPr>
        <p:blipFill rotWithShape="1">
          <a:blip r:embed="rId4">
            <a:alphaModFix/>
          </a:blip>
          <a:srcRect b="0" l="0" r="45702" t="0"/>
          <a:stretch/>
        </p:blipFill>
        <p:spPr>
          <a:xfrm>
            <a:off x="5376835" y="804075"/>
            <a:ext cx="2274637" cy="1643849"/>
          </a:xfrm>
          <a:prstGeom prst="rect">
            <a:avLst/>
          </a:prstGeom>
          <a:noFill/>
          <a:ln>
            <a:noFill/>
          </a:ln>
        </p:spPr>
      </p:pic>
      <p:sp>
        <p:nvSpPr>
          <p:cNvPr id="273" name="Google Shape;273;p40"/>
          <p:cNvSpPr txBox="1"/>
          <p:nvPr/>
        </p:nvSpPr>
        <p:spPr>
          <a:xfrm>
            <a:off x="1281900" y="2861300"/>
            <a:ext cx="6438600" cy="1721700"/>
          </a:xfrm>
          <a:prstGeom prst="rect">
            <a:avLst/>
          </a:prstGeom>
          <a:solidFill>
            <a:srgbClr val="FEBC11"/>
          </a:solidFill>
          <a:ln>
            <a:noFill/>
          </a:ln>
        </p:spPr>
        <p:txBody>
          <a:bodyPr anchorCtr="0" anchor="t" bIns="91425" lIns="91425" spcFirstLastPara="1" rIns="91425" wrap="square" tIns="91425">
            <a:noAutofit/>
          </a:bodyPr>
          <a:lstStyle/>
          <a:p>
            <a:pPr indent="-330200" lvl="0" marL="457200" rtl="0" algn="l">
              <a:spcBef>
                <a:spcPts val="1000"/>
              </a:spcBef>
              <a:spcAft>
                <a:spcPts val="0"/>
              </a:spcAft>
              <a:buClr>
                <a:schemeClr val="dk1"/>
              </a:buClr>
              <a:buSzPts val="1600"/>
              <a:buFont typeface="Avenir"/>
              <a:buChar char="●"/>
            </a:pPr>
            <a:r>
              <a:rPr lang="en" sz="1600">
                <a:solidFill>
                  <a:schemeClr val="dk1"/>
                </a:solidFill>
                <a:latin typeface="Avenir"/>
                <a:ea typeface="Avenir"/>
                <a:cs typeface="Avenir"/>
                <a:sym typeface="Avenir"/>
              </a:rPr>
              <a:t>Store </a:t>
            </a:r>
            <a:r>
              <a:rPr b="1" lang="en" sz="1600">
                <a:solidFill>
                  <a:schemeClr val="dk1"/>
                </a:solidFill>
                <a:latin typeface="Avenir"/>
                <a:ea typeface="Avenir"/>
                <a:cs typeface="Avenir"/>
                <a:sym typeface="Avenir"/>
              </a:rPr>
              <a:t>basic metadata at the file level</a:t>
            </a:r>
            <a:r>
              <a:rPr lang="en" sz="1600">
                <a:solidFill>
                  <a:schemeClr val="dk1"/>
                </a:solidFill>
                <a:latin typeface="Avenir"/>
                <a:ea typeface="Avenir"/>
                <a:cs typeface="Avenir"/>
                <a:sym typeface="Avenir"/>
              </a:rPr>
              <a:t> for better portability and easy interpretability</a:t>
            </a:r>
            <a:endParaRPr sz="1600">
              <a:solidFill>
                <a:schemeClr val="dk1"/>
              </a:solidFill>
              <a:latin typeface="Avenir"/>
              <a:ea typeface="Avenir"/>
              <a:cs typeface="Avenir"/>
              <a:sym typeface="Avenir"/>
            </a:endParaRPr>
          </a:p>
          <a:p>
            <a:pPr indent="-330200" lvl="0" marL="457200" rtl="0" algn="l">
              <a:spcBef>
                <a:spcPts val="1000"/>
              </a:spcBef>
              <a:spcAft>
                <a:spcPts val="0"/>
              </a:spcAft>
              <a:buClr>
                <a:schemeClr val="dk1"/>
              </a:buClr>
              <a:buSzPts val="1600"/>
              <a:buFont typeface="Avenir"/>
              <a:buChar char="●"/>
            </a:pPr>
            <a:r>
              <a:rPr lang="en" sz="1600">
                <a:solidFill>
                  <a:schemeClr val="dk1"/>
                </a:solidFill>
                <a:latin typeface="Avenir"/>
                <a:ea typeface="Avenir"/>
                <a:cs typeface="Avenir"/>
                <a:sym typeface="Avenir"/>
              </a:rPr>
              <a:t>Do not use colors or other </a:t>
            </a:r>
            <a:r>
              <a:rPr lang="en" sz="1600">
                <a:solidFill>
                  <a:schemeClr val="dk1"/>
                </a:solidFill>
                <a:latin typeface="Avenir"/>
                <a:ea typeface="Avenir"/>
                <a:cs typeface="Avenir"/>
                <a:sym typeface="Avenir"/>
              </a:rPr>
              <a:t>formatting</a:t>
            </a:r>
            <a:r>
              <a:rPr lang="en" sz="1600">
                <a:solidFill>
                  <a:schemeClr val="dk1"/>
                </a:solidFill>
                <a:latin typeface="Avenir"/>
                <a:ea typeface="Avenir"/>
                <a:cs typeface="Avenir"/>
                <a:sym typeface="Avenir"/>
              </a:rPr>
              <a:t> to convey meaning</a:t>
            </a:r>
            <a:endParaRPr sz="1600">
              <a:solidFill>
                <a:schemeClr val="dk1"/>
              </a:solidFill>
              <a:latin typeface="Avenir"/>
              <a:ea typeface="Avenir"/>
              <a:cs typeface="Avenir"/>
              <a:sym typeface="Avenir"/>
            </a:endParaRPr>
          </a:p>
          <a:p>
            <a:pPr indent="-330200" lvl="0" marL="457200" rtl="0" algn="l">
              <a:spcBef>
                <a:spcPts val="1000"/>
              </a:spcBef>
              <a:spcAft>
                <a:spcPts val="0"/>
              </a:spcAft>
              <a:buClr>
                <a:schemeClr val="dk1"/>
              </a:buClr>
              <a:buSzPts val="1600"/>
              <a:buFont typeface="Avenir"/>
              <a:buChar char="●"/>
            </a:pPr>
            <a:r>
              <a:rPr lang="en" sz="1600">
                <a:solidFill>
                  <a:schemeClr val="dk1"/>
                </a:solidFill>
                <a:latin typeface="Avenir"/>
                <a:ea typeface="Avenir"/>
                <a:cs typeface="Avenir"/>
                <a:sym typeface="Avenir"/>
              </a:rPr>
              <a:t>Include a </a:t>
            </a:r>
            <a:r>
              <a:rPr b="1" lang="en" sz="1600">
                <a:solidFill>
                  <a:schemeClr val="dk1"/>
                </a:solidFill>
                <a:latin typeface="Avenir"/>
                <a:ea typeface="Avenir"/>
                <a:cs typeface="Avenir"/>
                <a:sym typeface="Avenir"/>
              </a:rPr>
              <a:t>README file </a:t>
            </a:r>
            <a:r>
              <a:rPr lang="en" sz="1600">
                <a:solidFill>
                  <a:schemeClr val="dk1"/>
                </a:solidFill>
                <a:latin typeface="Avenir"/>
                <a:ea typeface="Avenir"/>
                <a:cs typeface="Avenir"/>
                <a:sym typeface="Avenir"/>
              </a:rPr>
              <a:t>to describe multiple files and how they relate to each other</a:t>
            </a:r>
            <a:endParaRPr sz="1600">
              <a:solidFill>
                <a:schemeClr val="dk2"/>
              </a:solidFill>
            </a:endParaRPr>
          </a:p>
        </p:txBody>
      </p:sp>
      <p:pic>
        <p:nvPicPr>
          <p:cNvPr id="274" name="Google Shape;274;p40"/>
          <p:cNvPicPr preferRelativeResize="0"/>
          <p:nvPr/>
        </p:nvPicPr>
        <p:blipFill rotWithShape="1">
          <a:blip r:embed="rId5">
            <a:alphaModFix/>
          </a:blip>
          <a:srcRect b="0" l="4681" r="1520" t="0"/>
          <a:stretch/>
        </p:blipFill>
        <p:spPr>
          <a:xfrm>
            <a:off x="643849" y="880250"/>
            <a:ext cx="4582049" cy="1577475"/>
          </a:xfrm>
          <a:prstGeom prst="rect">
            <a:avLst/>
          </a:prstGeom>
          <a:noFill/>
          <a:ln>
            <a:noFill/>
          </a:ln>
        </p:spPr>
      </p:pic>
      <p:sp>
        <p:nvSpPr>
          <p:cNvPr id="275" name="Google Shape;275;p40"/>
          <p:cNvSpPr txBox="1"/>
          <p:nvPr/>
        </p:nvSpPr>
        <p:spPr>
          <a:xfrm>
            <a:off x="689125" y="137700"/>
            <a:ext cx="8331900" cy="6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276" name="Google Shape;276;p40"/>
          <p:cNvPicPr preferRelativeResize="0"/>
          <p:nvPr/>
        </p:nvPicPr>
        <p:blipFill>
          <a:blip r:embed="rId3">
            <a:alphaModFix/>
          </a:blip>
          <a:stretch>
            <a:fillRect/>
          </a:stretch>
        </p:blipFill>
        <p:spPr>
          <a:xfrm>
            <a:off x="8104950" y="804077"/>
            <a:ext cx="602000" cy="541150"/>
          </a:xfrm>
          <a:prstGeom prst="rect">
            <a:avLst/>
          </a:prstGeom>
          <a:noFill/>
          <a:ln>
            <a:noFill/>
          </a:ln>
        </p:spPr>
      </p:pic>
      <p:pic>
        <p:nvPicPr>
          <p:cNvPr id="277" name="Google Shape;277;p40"/>
          <p:cNvPicPr preferRelativeResize="0"/>
          <p:nvPr/>
        </p:nvPicPr>
        <p:blipFill>
          <a:blip r:embed="rId3">
            <a:alphaModFix/>
          </a:blip>
          <a:stretch>
            <a:fillRect/>
          </a:stretch>
        </p:blipFill>
        <p:spPr>
          <a:xfrm>
            <a:off x="7502950" y="804077"/>
            <a:ext cx="602000" cy="541150"/>
          </a:xfrm>
          <a:prstGeom prst="rect">
            <a:avLst/>
          </a:prstGeom>
          <a:noFill/>
          <a:ln>
            <a:noFill/>
          </a:ln>
        </p:spPr>
      </p:pic>
      <p:sp>
        <p:nvSpPr>
          <p:cNvPr id="278" name="Google Shape;278;p40"/>
          <p:cNvSpPr txBox="1"/>
          <p:nvPr/>
        </p:nvSpPr>
        <p:spPr>
          <a:xfrm>
            <a:off x="7502950" y="528750"/>
            <a:ext cx="1152000" cy="17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Avenir"/>
                <a:ea typeface="Avenir"/>
                <a:cs typeface="Avenir"/>
                <a:sym typeface="Avenir"/>
              </a:rPr>
              <a:t>Folder (s)</a:t>
            </a:r>
            <a:endParaRPr>
              <a:solidFill>
                <a:schemeClr val="dk1"/>
              </a:solidFill>
              <a:latin typeface="Avenir"/>
              <a:ea typeface="Avenir"/>
              <a:cs typeface="Avenir"/>
              <a:sym typeface="Avenir"/>
            </a:endParaRPr>
          </a:p>
        </p:txBody>
      </p:sp>
      <p:sp>
        <p:nvSpPr>
          <p:cNvPr id="279" name="Google Shape;279;p40"/>
          <p:cNvSpPr txBox="1"/>
          <p:nvPr/>
        </p:nvSpPr>
        <p:spPr>
          <a:xfrm>
            <a:off x="7802400" y="2331775"/>
            <a:ext cx="774300" cy="1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Avenir"/>
                <a:ea typeface="Avenir"/>
                <a:cs typeface="Avenir"/>
                <a:sym typeface="Avenir"/>
              </a:rPr>
              <a:t>project</a:t>
            </a:r>
            <a:endParaRPr>
              <a:solidFill>
                <a:schemeClr val="dk1"/>
              </a:solidFill>
              <a:latin typeface="Avenir"/>
              <a:ea typeface="Avenir"/>
              <a:cs typeface="Avenir"/>
              <a:sym typeface="Avenir"/>
            </a:endParaRPr>
          </a:p>
        </p:txBody>
      </p:sp>
      <p:sp>
        <p:nvSpPr>
          <p:cNvPr id="280" name="Google Shape;280;p40"/>
          <p:cNvSpPr txBox="1"/>
          <p:nvPr/>
        </p:nvSpPr>
        <p:spPr>
          <a:xfrm>
            <a:off x="311700" y="728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3200">
                <a:solidFill>
                  <a:srgbClr val="004B83"/>
                </a:solidFill>
                <a:latin typeface="Century Gothic"/>
                <a:ea typeface="Century Gothic"/>
                <a:cs typeface="Century Gothic"/>
                <a:sym typeface="Century Gothic"/>
              </a:rPr>
              <a:t>Metadata</a:t>
            </a:r>
            <a:endParaRPr b="1" sz="3200">
              <a:solidFill>
                <a:srgbClr val="004B83"/>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1"/>
          <p:cNvSpPr txBox="1"/>
          <p:nvPr>
            <p:ph type="title"/>
          </p:nvPr>
        </p:nvSpPr>
        <p:spPr>
          <a:xfrm>
            <a:off x="311700" y="203125"/>
            <a:ext cx="852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990"/>
              <a:buFont typeface="Arial"/>
              <a:buNone/>
            </a:pPr>
            <a:r>
              <a:rPr b="1" lang="en" sz="3080">
                <a:solidFill>
                  <a:srgbClr val="004B83"/>
                </a:solidFill>
                <a:latin typeface="Century Gothic"/>
                <a:ea typeface="Century Gothic"/>
                <a:cs typeface="Century Gothic"/>
                <a:sym typeface="Century Gothic"/>
              </a:rPr>
              <a:t>Metadata</a:t>
            </a:r>
            <a:endParaRPr sz="2720">
              <a:latin typeface="Advent Pro"/>
              <a:ea typeface="Advent Pro"/>
              <a:cs typeface="Advent Pro"/>
              <a:sym typeface="Advent Pro"/>
            </a:endParaRPr>
          </a:p>
        </p:txBody>
      </p:sp>
      <p:sp>
        <p:nvSpPr>
          <p:cNvPr id="286" name="Google Shape;286;p41"/>
          <p:cNvSpPr txBox="1"/>
          <p:nvPr>
            <p:ph idx="1" type="body"/>
          </p:nvPr>
        </p:nvSpPr>
        <p:spPr>
          <a:xfrm>
            <a:off x="249875" y="15975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grpSp>
        <p:nvGrpSpPr>
          <p:cNvPr id="287" name="Google Shape;287;p41"/>
          <p:cNvGrpSpPr/>
          <p:nvPr/>
        </p:nvGrpSpPr>
        <p:grpSpPr>
          <a:xfrm>
            <a:off x="1477208" y="865293"/>
            <a:ext cx="6157454" cy="4184184"/>
            <a:chOff x="1477175" y="865325"/>
            <a:chExt cx="5818800" cy="3756000"/>
          </a:xfrm>
        </p:grpSpPr>
        <p:pic>
          <p:nvPicPr>
            <p:cNvPr id="288" name="Google Shape;288;p41"/>
            <p:cNvPicPr preferRelativeResize="0"/>
            <p:nvPr/>
          </p:nvPicPr>
          <p:blipFill rotWithShape="1">
            <a:blip r:embed="rId3">
              <a:alphaModFix/>
            </a:blip>
            <a:srcRect b="19628" l="25792" r="22293" t="26759"/>
            <a:stretch/>
          </p:blipFill>
          <p:spPr>
            <a:xfrm>
              <a:off x="1477175" y="865325"/>
              <a:ext cx="5818800" cy="3756000"/>
            </a:xfrm>
            <a:prstGeom prst="rect">
              <a:avLst/>
            </a:prstGeom>
            <a:noFill/>
            <a:ln>
              <a:noFill/>
            </a:ln>
          </p:spPr>
        </p:pic>
        <p:sp>
          <p:nvSpPr>
            <p:cNvPr id="289" name="Google Shape;289;p41"/>
            <p:cNvSpPr/>
            <p:nvPr/>
          </p:nvSpPr>
          <p:spPr>
            <a:xfrm>
              <a:off x="1608500" y="4031050"/>
              <a:ext cx="5514300" cy="572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41"/>
          <p:cNvSpPr txBox="1"/>
          <p:nvPr/>
        </p:nvSpPr>
        <p:spPr>
          <a:xfrm>
            <a:off x="715225" y="4015675"/>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A86E8"/>
                </a:solidFill>
              </a:rPr>
              <a:t>Data</a:t>
            </a:r>
            <a:endParaRPr b="1" sz="1800">
              <a:solidFill>
                <a:srgbClr val="4A86E8"/>
              </a:solidFill>
            </a:endParaRPr>
          </a:p>
        </p:txBody>
      </p:sp>
      <p:sp>
        <p:nvSpPr>
          <p:cNvPr id="291" name="Google Shape;291;p41"/>
          <p:cNvSpPr txBox="1"/>
          <p:nvPr/>
        </p:nvSpPr>
        <p:spPr>
          <a:xfrm>
            <a:off x="5683650" y="356500"/>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Metadata</a:t>
            </a:r>
            <a:endParaRPr b="1" sz="180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2"/>
          <p:cNvSpPr txBox="1"/>
          <p:nvPr>
            <p:ph type="title"/>
          </p:nvPr>
        </p:nvSpPr>
        <p:spPr>
          <a:xfrm>
            <a:off x="311700" y="88525"/>
            <a:ext cx="852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990"/>
              <a:buNone/>
            </a:pPr>
            <a:r>
              <a:rPr b="1" lang="en" sz="3180">
                <a:solidFill>
                  <a:srgbClr val="004B83"/>
                </a:solidFill>
                <a:latin typeface="Century Gothic"/>
                <a:ea typeface="Century Gothic"/>
                <a:cs typeface="Century Gothic"/>
                <a:sym typeface="Century Gothic"/>
              </a:rPr>
              <a:t>Metadata</a:t>
            </a:r>
            <a:endParaRPr sz="2820"/>
          </a:p>
        </p:txBody>
      </p:sp>
      <p:pic>
        <p:nvPicPr>
          <p:cNvPr id="297" name="Google Shape;297;p42"/>
          <p:cNvPicPr preferRelativeResize="0"/>
          <p:nvPr/>
        </p:nvPicPr>
        <p:blipFill>
          <a:blip r:embed="rId3">
            <a:alphaModFix/>
          </a:blip>
          <a:stretch>
            <a:fillRect/>
          </a:stretch>
        </p:blipFill>
        <p:spPr>
          <a:xfrm>
            <a:off x="432650" y="661225"/>
            <a:ext cx="7882150" cy="4300951"/>
          </a:xfrm>
          <a:prstGeom prst="rect">
            <a:avLst/>
          </a:prstGeom>
          <a:noFill/>
          <a:ln>
            <a:noFill/>
          </a:ln>
        </p:spPr>
      </p:pic>
      <p:sp>
        <p:nvSpPr>
          <p:cNvPr id="298" name="Google Shape;298;p42"/>
          <p:cNvSpPr txBox="1"/>
          <p:nvPr/>
        </p:nvSpPr>
        <p:spPr>
          <a:xfrm>
            <a:off x="4094650" y="764700"/>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Metadata</a:t>
            </a:r>
            <a:endParaRPr b="1" sz="1800">
              <a:solidFill>
                <a:srgbClr val="FF0000"/>
              </a:solidFill>
            </a:endParaRPr>
          </a:p>
        </p:txBody>
      </p:sp>
      <p:cxnSp>
        <p:nvCxnSpPr>
          <p:cNvPr id="299" name="Google Shape;299;p42"/>
          <p:cNvCxnSpPr>
            <a:stCxn id="298" idx="1"/>
          </p:cNvCxnSpPr>
          <p:nvPr/>
        </p:nvCxnSpPr>
        <p:spPr>
          <a:xfrm rot="10800000">
            <a:off x="2688550" y="1015800"/>
            <a:ext cx="1406100" cy="3300"/>
          </a:xfrm>
          <a:prstGeom prst="straightConnector1">
            <a:avLst/>
          </a:prstGeom>
          <a:noFill/>
          <a:ln cap="flat" cmpd="sng" w="9525">
            <a:solidFill>
              <a:srgbClr val="FF0000"/>
            </a:solidFill>
            <a:prstDash val="solid"/>
            <a:round/>
            <a:headEnd len="med" w="med" type="diamond"/>
            <a:tailEnd len="med" w="med" type="diamond"/>
          </a:ln>
        </p:spPr>
      </p:cxnSp>
      <p:cxnSp>
        <p:nvCxnSpPr>
          <p:cNvPr id="300" name="Google Shape;300;p42"/>
          <p:cNvCxnSpPr/>
          <p:nvPr/>
        </p:nvCxnSpPr>
        <p:spPr>
          <a:xfrm flipH="1" rot="10800000">
            <a:off x="2030875" y="444625"/>
            <a:ext cx="1757700" cy="521700"/>
          </a:xfrm>
          <a:prstGeom prst="straightConnector1">
            <a:avLst/>
          </a:prstGeom>
          <a:noFill/>
          <a:ln cap="flat" cmpd="sng" w="9525">
            <a:solidFill>
              <a:schemeClr val="accent1"/>
            </a:solidFill>
            <a:prstDash val="solid"/>
            <a:round/>
            <a:headEnd len="med" w="med" type="diamond"/>
            <a:tailEnd len="med" w="med" type="diamond"/>
          </a:ln>
        </p:spPr>
      </p:cxnSp>
      <p:sp>
        <p:nvSpPr>
          <p:cNvPr id="301" name="Google Shape;301;p42"/>
          <p:cNvSpPr txBox="1"/>
          <p:nvPr/>
        </p:nvSpPr>
        <p:spPr>
          <a:xfrm>
            <a:off x="3912900" y="152425"/>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A86E8"/>
                </a:solidFill>
              </a:rPr>
              <a:t>Data</a:t>
            </a:r>
            <a:endParaRPr b="1" sz="1800">
              <a:solidFill>
                <a:srgbClr val="4A86E8"/>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3"/>
          <p:cNvSpPr txBox="1"/>
          <p:nvPr>
            <p:ph type="title"/>
          </p:nvPr>
        </p:nvSpPr>
        <p:spPr>
          <a:xfrm>
            <a:off x="311700" y="2031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None/>
            </a:pPr>
            <a:r>
              <a:rPr b="1" lang="en" sz="3200">
                <a:solidFill>
                  <a:srgbClr val="004B83"/>
                </a:solidFill>
                <a:latin typeface="Century Gothic"/>
                <a:ea typeface="Century Gothic"/>
                <a:cs typeface="Century Gothic"/>
                <a:sym typeface="Century Gothic"/>
              </a:rPr>
              <a:t>Metadata</a:t>
            </a:r>
            <a:endParaRPr>
              <a:latin typeface="Advent Pro"/>
              <a:ea typeface="Advent Pro"/>
              <a:cs typeface="Advent Pro"/>
              <a:sym typeface="Advent Pro"/>
            </a:endParaRPr>
          </a:p>
        </p:txBody>
      </p:sp>
      <p:pic>
        <p:nvPicPr>
          <p:cNvPr id="307" name="Google Shape;307;p43"/>
          <p:cNvPicPr preferRelativeResize="0"/>
          <p:nvPr/>
        </p:nvPicPr>
        <p:blipFill>
          <a:blip r:embed="rId3">
            <a:alphaModFix/>
          </a:blip>
          <a:stretch>
            <a:fillRect/>
          </a:stretch>
        </p:blipFill>
        <p:spPr>
          <a:xfrm>
            <a:off x="311700" y="1163125"/>
            <a:ext cx="8267700" cy="3248025"/>
          </a:xfrm>
          <a:prstGeom prst="rect">
            <a:avLst/>
          </a:prstGeom>
          <a:noFill/>
          <a:ln>
            <a:noFill/>
          </a:ln>
        </p:spPr>
      </p:pic>
      <p:sp>
        <p:nvSpPr>
          <p:cNvPr id="308" name="Google Shape;308;p43"/>
          <p:cNvSpPr/>
          <p:nvPr/>
        </p:nvSpPr>
        <p:spPr>
          <a:xfrm>
            <a:off x="4244100" y="1337675"/>
            <a:ext cx="4463400" cy="66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3"/>
          <p:cNvSpPr/>
          <p:nvPr/>
        </p:nvSpPr>
        <p:spPr>
          <a:xfrm>
            <a:off x="475050" y="3936175"/>
            <a:ext cx="3692700" cy="66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3"/>
          <p:cNvSpPr txBox="1"/>
          <p:nvPr/>
        </p:nvSpPr>
        <p:spPr>
          <a:xfrm>
            <a:off x="1096225" y="4015675"/>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A86E8"/>
                </a:solidFill>
              </a:rPr>
              <a:t>Data</a:t>
            </a:r>
            <a:endParaRPr b="1" sz="1800">
              <a:solidFill>
                <a:srgbClr val="4A86E8"/>
              </a:solidFill>
            </a:endParaRPr>
          </a:p>
        </p:txBody>
      </p:sp>
      <p:sp>
        <p:nvSpPr>
          <p:cNvPr id="311" name="Google Shape;311;p43"/>
          <p:cNvSpPr txBox="1"/>
          <p:nvPr/>
        </p:nvSpPr>
        <p:spPr>
          <a:xfrm>
            <a:off x="5706325" y="1337675"/>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Metadata</a:t>
            </a:r>
            <a:endParaRPr b="1" sz="180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44" title="Screenshot 2025-05-12 at 11.39.49 AM.png"/>
          <p:cNvPicPr preferRelativeResize="0"/>
          <p:nvPr/>
        </p:nvPicPr>
        <p:blipFill rotWithShape="1">
          <a:blip r:embed="rId3">
            <a:alphaModFix/>
          </a:blip>
          <a:srcRect b="0" l="0" r="23154" t="0"/>
          <a:stretch/>
        </p:blipFill>
        <p:spPr>
          <a:xfrm>
            <a:off x="2699175" y="1467100"/>
            <a:ext cx="4479750" cy="3460950"/>
          </a:xfrm>
          <a:prstGeom prst="rect">
            <a:avLst/>
          </a:prstGeom>
          <a:noFill/>
          <a:ln>
            <a:noFill/>
          </a:ln>
        </p:spPr>
      </p:pic>
      <p:sp>
        <p:nvSpPr>
          <p:cNvPr id="317" name="Google Shape;317;p44"/>
          <p:cNvSpPr txBox="1"/>
          <p:nvPr>
            <p:ph type="title"/>
          </p:nvPr>
        </p:nvSpPr>
        <p:spPr>
          <a:xfrm>
            <a:off x="311700" y="12325"/>
            <a:ext cx="852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990"/>
              <a:buNone/>
            </a:pPr>
            <a:r>
              <a:rPr b="1" lang="en" sz="3080">
                <a:solidFill>
                  <a:srgbClr val="004B83"/>
                </a:solidFill>
                <a:latin typeface="Century Gothic"/>
                <a:ea typeface="Century Gothic"/>
                <a:cs typeface="Century Gothic"/>
                <a:sym typeface="Century Gothic"/>
              </a:rPr>
              <a:t>Metadata</a:t>
            </a:r>
            <a:endParaRPr sz="2720"/>
          </a:p>
        </p:txBody>
      </p:sp>
      <p:pic>
        <p:nvPicPr>
          <p:cNvPr id="318" name="Google Shape;318;p44"/>
          <p:cNvPicPr preferRelativeResize="0"/>
          <p:nvPr/>
        </p:nvPicPr>
        <p:blipFill>
          <a:blip r:embed="rId4">
            <a:alphaModFix/>
          </a:blip>
          <a:stretch>
            <a:fillRect/>
          </a:stretch>
        </p:blipFill>
        <p:spPr>
          <a:xfrm>
            <a:off x="537950" y="648750"/>
            <a:ext cx="1743075" cy="2628900"/>
          </a:xfrm>
          <a:prstGeom prst="rect">
            <a:avLst/>
          </a:prstGeom>
          <a:noFill/>
          <a:ln>
            <a:noFill/>
          </a:ln>
        </p:spPr>
      </p:pic>
      <p:pic>
        <p:nvPicPr>
          <p:cNvPr id="319" name="Google Shape;319;p44" title="Screenshot 2025-05-12 at 11.39.05 AM.png"/>
          <p:cNvPicPr preferRelativeResize="0"/>
          <p:nvPr/>
        </p:nvPicPr>
        <p:blipFill rotWithShape="1">
          <a:blip r:embed="rId5">
            <a:alphaModFix/>
          </a:blip>
          <a:srcRect b="0" l="0" r="6428" t="0"/>
          <a:stretch/>
        </p:blipFill>
        <p:spPr>
          <a:xfrm>
            <a:off x="3122950" y="312875"/>
            <a:ext cx="5709350" cy="4253650"/>
          </a:xfrm>
          <a:prstGeom prst="rect">
            <a:avLst/>
          </a:prstGeom>
          <a:noFill/>
          <a:ln>
            <a:noFill/>
          </a:ln>
        </p:spPr>
      </p:pic>
      <p:sp>
        <p:nvSpPr>
          <p:cNvPr id="320" name="Google Shape;320;p44"/>
          <p:cNvSpPr txBox="1"/>
          <p:nvPr/>
        </p:nvSpPr>
        <p:spPr>
          <a:xfrm>
            <a:off x="6305800" y="1286300"/>
            <a:ext cx="1426800" cy="50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0000"/>
                </a:solidFill>
              </a:rPr>
              <a:t>Metadata</a:t>
            </a:r>
            <a:endParaRPr b="1" sz="180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p45"/>
          <p:cNvPicPr preferRelativeResize="0"/>
          <p:nvPr/>
        </p:nvPicPr>
        <p:blipFill>
          <a:blip r:embed="rId3">
            <a:alphaModFix/>
          </a:blip>
          <a:stretch>
            <a:fillRect/>
          </a:stretch>
        </p:blipFill>
        <p:spPr>
          <a:xfrm>
            <a:off x="299875" y="527700"/>
            <a:ext cx="3826400" cy="1503225"/>
          </a:xfrm>
          <a:prstGeom prst="rect">
            <a:avLst/>
          </a:prstGeom>
          <a:noFill/>
          <a:ln>
            <a:noFill/>
          </a:ln>
        </p:spPr>
      </p:pic>
      <p:pic>
        <p:nvPicPr>
          <p:cNvPr id="326" name="Google Shape;326;p45"/>
          <p:cNvPicPr preferRelativeResize="0"/>
          <p:nvPr/>
        </p:nvPicPr>
        <p:blipFill rotWithShape="1">
          <a:blip r:embed="rId4">
            <a:alphaModFix/>
          </a:blip>
          <a:srcRect b="19628" l="25792" r="22293" t="26759"/>
          <a:stretch/>
        </p:blipFill>
        <p:spPr>
          <a:xfrm>
            <a:off x="264750" y="2564426"/>
            <a:ext cx="3234600" cy="2088000"/>
          </a:xfrm>
          <a:prstGeom prst="rect">
            <a:avLst/>
          </a:prstGeom>
          <a:noFill/>
          <a:ln>
            <a:noFill/>
          </a:ln>
        </p:spPr>
      </p:pic>
      <p:pic>
        <p:nvPicPr>
          <p:cNvPr id="327" name="Google Shape;327;p45"/>
          <p:cNvPicPr preferRelativeResize="0"/>
          <p:nvPr/>
        </p:nvPicPr>
        <p:blipFill>
          <a:blip r:embed="rId5">
            <a:alphaModFix/>
          </a:blip>
          <a:stretch>
            <a:fillRect/>
          </a:stretch>
        </p:blipFill>
        <p:spPr>
          <a:xfrm>
            <a:off x="4970325" y="129423"/>
            <a:ext cx="3826400" cy="2087902"/>
          </a:xfrm>
          <a:prstGeom prst="rect">
            <a:avLst/>
          </a:prstGeom>
          <a:noFill/>
          <a:ln>
            <a:noFill/>
          </a:ln>
        </p:spPr>
      </p:pic>
      <p:pic>
        <p:nvPicPr>
          <p:cNvPr id="328" name="Google Shape;328;p45"/>
          <p:cNvPicPr preferRelativeResize="0"/>
          <p:nvPr/>
        </p:nvPicPr>
        <p:blipFill>
          <a:blip r:embed="rId6">
            <a:alphaModFix/>
          </a:blip>
          <a:stretch>
            <a:fillRect/>
          </a:stretch>
        </p:blipFill>
        <p:spPr>
          <a:xfrm>
            <a:off x="4202475" y="2724150"/>
            <a:ext cx="2224324" cy="1903699"/>
          </a:xfrm>
          <a:prstGeom prst="rect">
            <a:avLst/>
          </a:prstGeom>
          <a:noFill/>
          <a:ln>
            <a:noFill/>
          </a:ln>
        </p:spPr>
      </p:pic>
      <p:pic>
        <p:nvPicPr>
          <p:cNvPr id="329" name="Google Shape;329;p45"/>
          <p:cNvPicPr preferRelativeResize="0"/>
          <p:nvPr/>
        </p:nvPicPr>
        <p:blipFill rotWithShape="1">
          <a:blip r:embed="rId7">
            <a:alphaModFix/>
          </a:blip>
          <a:srcRect b="0" l="2066" r="0" t="0"/>
          <a:stretch/>
        </p:blipFill>
        <p:spPr>
          <a:xfrm>
            <a:off x="6253569" y="2826242"/>
            <a:ext cx="2620481" cy="1666263"/>
          </a:xfrm>
          <a:prstGeom prst="rect">
            <a:avLst/>
          </a:prstGeom>
          <a:noFill/>
          <a:ln>
            <a:noFill/>
          </a:ln>
        </p:spPr>
      </p:pic>
      <p:sp>
        <p:nvSpPr>
          <p:cNvPr id="330" name="Google Shape;330;p45"/>
          <p:cNvSpPr txBox="1"/>
          <p:nvPr/>
        </p:nvSpPr>
        <p:spPr>
          <a:xfrm>
            <a:off x="371250" y="1879050"/>
            <a:ext cx="31281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100">
                <a:solidFill>
                  <a:schemeClr val="dk1"/>
                </a:solidFill>
              </a:rPr>
              <a:t>Manually created</a:t>
            </a:r>
            <a:endParaRPr b="1" sz="1100"/>
          </a:p>
          <a:p>
            <a:pPr indent="0" lvl="0" marL="0" rtl="0" algn="l">
              <a:spcBef>
                <a:spcPts val="0"/>
              </a:spcBef>
              <a:spcAft>
                <a:spcPts val="0"/>
              </a:spcAft>
              <a:buNone/>
            </a:pPr>
            <a:r>
              <a:rPr b="1" lang="en" sz="1100"/>
              <a:t>Human-readable</a:t>
            </a:r>
            <a:endParaRPr b="1" sz="1100"/>
          </a:p>
          <a:p>
            <a:pPr indent="0" lvl="0" marL="0" rtl="0" algn="l">
              <a:spcBef>
                <a:spcPts val="0"/>
              </a:spcBef>
              <a:spcAft>
                <a:spcPts val="0"/>
              </a:spcAft>
              <a:buNone/>
            </a:pPr>
            <a:r>
              <a:rPr b="1" lang="en" sz="1100"/>
              <a:t>Require some work to be parsed</a:t>
            </a:r>
            <a:endParaRPr b="1" sz="1100"/>
          </a:p>
        </p:txBody>
      </p:sp>
      <p:sp>
        <p:nvSpPr>
          <p:cNvPr id="331" name="Google Shape;331;p45"/>
          <p:cNvSpPr txBox="1"/>
          <p:nvPr/>
        </p:nvSpPr>
        <p:spPr>
          <a:xfrm>
            <a:off x="314325" y="4475450"/>
            <a:ext cx="3128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Automatically created</a:t>
            </a:r>
            <a:endParaRPr b="1" sz="1100"/>
          </a:p>
          <a:p>
            <a:pPr indent="0" lvl="0" marL="0" rtl="0" algn="l">
              <a:spcBef>
                <a:spcPts val="0"/>
              </a:spcBef>
              <a:spcAft>
                <a:spcPts val="0"/>
              </a:spcAft>
              <a:buNone/>
            </a:pPr>
            <a:r>
              <a:rPr b="1" lang="en" sz="1100"/>
              <a:t>Machine and </a:t>
            </a:r>
            <a:r>
              <a:rPr b="1" lang="en" sz="1100"/>
              <a:t>human</a:t>
            </a:r>
            <a:r>
              <a:rPr b="1" lang="en" sz="1100"/>
              <a:t>-readable</a:t>
            </a:r>
            <a:endParaRPr b="1" sz="1100"/>
          </a:p>
        </p:txBody>
      </p:sp>
      <p:sp>
        <p:nvSpPr>
          <p:cNvPr id="332" name="Google Shape;332;p45"/>
          <p:cNvSpPr txBox="1"/>
          <p:nvPr/>
        </p:nvSpPr>
        <p:spPr>
          <a:xfrm>
            <a:off x="5014675" y="2217325"/>
            <a:ext cx="37377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t>Machine and </a:t>
            </a:r>
            <a:r>
              <a:rPr b="1" lang="en" sz="1100"/>
              <a:t>human</a:t>
            </a:r>
            <a:r>
              <a:rPr b="1" lang="en" sz="1100"/>
              <a:t>-readable</a:t>
            </a:r>
            <a:endParaRPr b="1" sz="1100"/>
          </a:p>
          <a:p>
            <a:pPr indent="0" lvl="0" marL="0" rtl="0" algn="l">
              <a:spcBef>
                <a:spcPts val="0"/>
              </a:spcBef>
              <a:spcAft>
                <a:spcPts val="0"/>
              </a:spcAft>
              <a:buNone/>
            </a:pPr>
            <a:r>
              <a:rPr b="1" lang="en" sz="1100"/>
              <a:t>No specific standard</a:t>
            </a:r>
            <a:endParaRPr b="1" sz="1100"/>
          </a:p>
          <a:p>
            <a:pPr indent="0" lvl="0" marL="0" rtl="0" algn="l">
              <a:spcBef>
                <a:spcPts val="0"/>
              </a:spcBef>
              <a:spcAft>
                <a:spcPts val="0"/>
              </a:spcAft>
              <a:buNone/>
            </a:pPr>
            <a:r>
              <a:t/>
            </a:r>
            <a:endParaRPr sz="1100"/>
          </a:p>
        </p:txBody>
      </p:sp>
      <p:sp>
        <p:nvSpPr>
          <p:cNvPr id="333" name="Google Shape;333;p45"/>
          <p:cNvSpPr txBox="1"/>
          <p:nvPr/>
        </p:nvSpPr>
        <p:spPr>
          <a:xfrm>
            <a:off x="4202475" y="4554450"/>
            <a:ext cx="4671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100">
                <a:solidFill>
                  <a:schemeClr val="dk1"/>
                </a:solidFill>
              </a:rPr>
              <a:t>Machine and human-readable (web version)</a:t>
            </a:r>
            <a:endParaRPr b="1" sz="1100"/>
          </a:p>
          <a:p>
            <a:pPr indent="0" lvl="0" marL="0" rtl="0" algn="l">
              <a:spcBef>
                <a:spcPts val="0"/>
              </a:spcBef>
              <a:spcAft>
                <a:spcPts val="0"/>
              </a:spcAft>
              <a:buNone/>
            </a:pPr>
            <a:r>
              <a:rPr b="1" lang="en" sz="1100"/>
              <a:t>Follows a metadata standard (MARC)</a:t>
            </a:r>
            <a:endParaRPr b="1" sz="1100"/>
          </a:p>
        </p:txBody>
      </p:sp>
      <p:sp>
        <p:nvSpPr>
          <p:cNvPr id="334" name="Google Shape;334;p45"/>
          <p:cNvSpPr txBox="1"/>
          <p:nvPr/>
        </p:nvSpPr>
        <p:spPr>
          <a:xfrm>
            <a:off x="295050" y="0"/>
            <a:ext cx="4572000" cy="611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3080">
                <a:solidFill>
                  <a:srgbClr val="004B83"/>
                </a:solidFill>
                <a:latin typeface="Century Gothic"/>
                <a:ea typeface="Century Gothic"/>
                <a:cs typeface="Century Gothic"/>
                <a:sym typeface="Century Gothic"/>
              </a:rPr>
              <a:t>How Different?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6"/>
          <p:cNvSpPr txBox="1"/>
          <p:nvPr>
            <p:ph type="title"/>
          </p:nvPr>
        </p:nvSpPr>
        <p:spPr>
          <a:xfrm>
            <a:off x="311700" y="2031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None/>
            </a:pPr>
            <a:r>
              <a:rPr b="1" lang="en" sz="3200">
                <a:solidFill>
                  <a:srgbClr val="004B83"/>
                </a:solidFill>
                <a:latin typeface="Century Gothic"/>
                <a:ea typeface="Century Gothic"/>
                <a:cs typeface="Century Gothic"/>
                <a:sym typeface="Century Gothic"/>
              </a:rPr>
              <a:t>Exercise: What could be improved?</a:t>
            </a:r>
            <a:endParaRPr>
              <a:latin typeface="Advent Pro"/>
              <a:ea typeface="Advent Pro"/>
              <a:cs typeface="Advent Pro"/>
              <a:sym typeface="Advent Pro"/>
            </a:endParaRPr>
          </a:p>
        </p:txBody>
      </p:sp>
      <p:sp>
        <p:nvSpPr>
          <p:cNvPr id="340" name="Google Shape;340;p46"/>
          <p:cNvSpPr/>
          <p:nvPr/>
        </p:nvSpPr>
        <p:spPr>
          <a:xfrm>
            <a:off x="4244100" y="1337675"/>
            <a:ext cx="4463400" cy="66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6"/>
          <p:cNvSpPr/>
          <p:nvPr/>
        </p:nvSpPr>
        <p:spPr>
          <a:xfrm>
            <a:off x="475050" y="3936175"/>
            <a:ext cx="3692700" cy="66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6"/>
          <p:cNvSpPr txBox="1"/>
          <p:nvPr/>
        </p:nvSpPr>
        <p:spPr>
          <a:xfrm>
            <a:off x="6634575" y="796100"/>
            <a:ext cx="1905000" cy="12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343" name="Google Shape;343;p46" title="Screenshot 2025-05-14 at 10.48.28 AM.png"/>
          <p:cNvPicPr preferRelativeResize="0"/>
          <p:nvPr/>
        </p:nvPicPr>
        <p:blipFill rotWithShape="1">
          <a:blip r:embed="rId3">
            <a:alphaModFix/>
          </a:blip>
          <a:srcRect b="0" l="4726" r="0" t="0"/>
          <a:stretch/>
        </p:blipFill>
        <p:spPr>
          <a:xfrm>
            <a:off x="475050" y="1186725"/>
            <a:ext cx="5309948" cy="3302375"/>
          </a:xfrm>
          <a:prstGeom prst="rect">
            <a:avLst/>
          </a:prstGeom>
          <a:noFill/>
          <a:ln>
            <a:noFill/>
          </a:ln>
          <a:effectLst>
            <a:outerShdw blurRad="57150" rotWithShape="0" algn="bl" dir="5400000" dist="19050">
              <a:srgbClr val="000000">
                <a:alpha val="50000"/>
              </a:srgbClr>
            </a:outerShdw>
          </a:effectLst>
        </p:spPr>
      </p:pic>
      <p:sp>
        <p:nvSpPr>
          <p:cNvPr id="344" name="Google Shape;344;p46"/>
          <p:cNvSpPr txBox="1"/>
          <p:nvPr/>
        </p:nvSpPr>
        <p:spPr>
          <a:xfrm>
            <a:off x="6288171" y="3655600"/>
            <a:ext cx="2339400" cy="384900"/>
          </a:xfrm>
          <a:prstGeom prst="rect">
            <a:avLst/>
          </a:prstGeom>
          <a:solidFill>
            <a:srgbClr val="FEBC1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u="sng">
                <a:solidFill>
                  <a:schemeClr val="dk1"/>
                </a:solidFill>
                <a:latin typeface="Avenir"/>
                <a:ea typeface="Avenir"/>
                <a:cs typeface="Avenir"/>
                <a:sym typeface="Avenir"/>
                <a:hlinkClick r:id="rId4">
                  <a:extLst>
                    <a:ext uri="{A12FA001-AC4F-418D-AE19-62706E023703}">
                      <ahyp:hlinkClr val="tx"/>
                    </a:ext>
                  </a:extLst>
                </a:hlinkClick>
              </a:rPr>
              <a:t>zenodo.org/records/7372719</a:t>
            </a:r>
            <a:endParaRPr sz="1300">
              <a:solidFill>
                <a:schemeClr val="dk1"/>
              </a:solidFill>
              <a:latin typeface="Avenir"/>
              <a:ea typeface="Avenir"/>
              <a:cs typeface="Avenir"/>
              <a:sym typeface="Avenir"/>
            </a:endParaRPr>
          </a:p>
        </p:txBody>
      </p:sp>
      <p:pic>
        <p:nvPicPr>
          <p:cNvPr id="345" name="Google Shape;345;p46" title="undefined.png"/>
          <p:cNvPicPr preferRelativeResize="0"/>
          <p:nvPr/>
        </p:nvPicPr>
        <p:blipFill>
          <a:blip r:embed="rId5">
            <a:alphaModFix/>
          </a:blip>
          <a:stretch>
            <a:fillRect/>
          </a:stretch>
        </p:blipFill>
        <p:spPr>
          <a:xfrm>
            <a:off x="6236300" y="1186725"/>
            <a:ext cx="2445550" cy="2445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descr="A perfect countdown timer for a number of uses including teacher timer for the classroom, studying, homework, reading,  timer, playtime timer, break timer, lunch, school, cleanup, sport, church countdown, etc. for kids, children, toddlers, babies, adults, and everyone of all ages!  etc. with fun jazz music. &#10;➤ Let's be friends @JourneytoEsq&#10;&#10;➤Free to use&#10;www.journeytoesquire.com&#10;Bonfire Fundraiser t-shirts &#10;https://www.bonfire.com/store/journey-to-esquire-merchandise/&#10;Social&#10;Instagram : https://www.instagram.com/journeytoesq&#10;Facebook: https://www.facebook.com/JourneytoEsq/ &#10;Twitter: https://twitter.com/JourneytoEsq&#10;LinkedIn: https://www.linkedin.com/company/diversity-access-pipeline&#10;&#10;#DiversityAccessPipeline, #JourneytoEsquire, #DiversityandInclusion, #Scholarship, #Diversity, #Excellence, #FloridaBar, #FloridaAttorney, #YoungLawyer, #Florida, #LawSchool, #FloridaLawyer, #FloridaBarYoungLawyersDivision, #barexam, #barexamprep, #BarBri, #kaplan, #themis, #agape, #barprep, #deepfocus, #studymusic, #ambient, #concentration, #adhd" id="350" name="Google Shape;350;p47" title="10 -Minute Timer with Jazzy Music">
            <a:hlinkClick r:id="rId3"/>
          </p:cNvPr>
          <p:cNvPicPr preferRelativeResize="0"/>
          <p:nvPr/>
        </p:nvPicPr>
        <p:blipFill>
          <a:blip r:embed="rId4">
            <a:alphaModFix/>
          </a:blip>
          <a:stretch>
            <a:fillRect/>
          </a:stretch>
        </p:blipFill>
        <p:spPr>
          <a:xfrm>
            <a:off x="1642750" y="924049"/>
            <a:ext cx="5858500" cy="3295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1000"/>
                                        <p:tgtEl>
                                          <p:spTgt spid="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8"/>
          <p:cNvSpPr txBox="1"/>
          <p:nvPr>
            <p:ph type="title"/>
          </p:nvPr>
        </p:nvSpPr>
        <p:spPr>
          <a:xfrm>
            <a:off x="435150" y="117931"/>
            <a:ext cx="7886700" cy="7386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2970"/>
              <a:buFont typeface="Impact"/>
              <a:buNone/>
            </a:pPr>
            <a:r>
              <a:rPr b="1" lang="en" sz="3060">
                <a:solidFill>
                  <a:srgbClr val="1C4587"/>
                </a:solidFill>
                <a:latin typeface="Century Gothic"/>
                <a:ea typeface="Century Gothic"/>
                <a:cs typeface="Century Gothic"/>
                <a:sym typeface="Century Gothic"/>
              </a:rPr>
              <a:t>Metadata Best Practices</a:t>
            </a:r>
            <a:endParaRPr b="1" sz="3060">
              <a:solidFill>
                <a:srgbClr val="1C4587"/>
              </a:solidFill>
              <a:latin typeface="Century Gothic"/>
              <a:ea typeface="Century Gothic"/>
              <a:cs typeface="Century Gothic"/>
              <a:sym typeface="Century Gothic"/>
            </a:endParaRPr>
          </a:p>
        </p:txBody>
      </p:sp>
      <p:sp>
        <p:nvSpPr>
          <p:cNvPr id="356" name="Google Shape;356;p48"/>
          <p:cNvSpPr txBox="1"/>
          <p:nvPr>
            <p:ph idx="1" type="body"/>
          </p:nvPr>
        </p:nvSpPr>
        <p:spPr>
          <a:xfrm>
            <a:off x="388800" y="1123361"/>
            <a:ext cx="7979400" cy="3083400"/>
          </a:xfrm>
          <a:prstGeom prst="rect">
            <a:avLst/>
          </a:prstGeom>
          <a:noFill/>
          <a:ln>
            <a:noFill/>
          </a:ln>
        </p:spPr>
        <p:txBody>
          <a:bodyPr anchorCtr="0" anchor="t" bIns="34275" lIns="68575" spcFirstLastPara="1" rIns="68575" wrap="square" tIns="34275">
            <a:noAutofit/>
          </a:bodyPr>
          <a:lstStyle/>
          <a:p>
            <a:pPr indent="-355600" lvl="0" marL="457200" rtl="0" algn="l">
              <a:lnSpc>
                <a:spcPct val="115000"/>
              </a:lnSpc>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Keep data entry consistent (enforce rules whenever possible)</a:t>
            </a:r>
            <a:endParaRPr sz="2000">
              <a:solidFill>
                <a:schemeClr val="dk1"/>
              </a:solidFill>
              <a:latin typeface="Avenir"/>
              <a:ea typeface="Avenir"/>
              <a:cs typeface="Avenir"/>
              <a:sym typeface="Avenir"/>
            </a:endParaRPr>
          </a:p>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Define the parameters and the units on the parameter</a:t>
            </a:r>
            <a:endParaRPr sz="2000">
              <a:solidFill>
                <a:schemeClr val="dk1"/>
              </a:solidFill>
              <a:latin typeface="Avenir"/>
              <a:ea typeface="Avenir"/>
              <a:cs typeface="Avenir"/>
              <a:sym typeface="Avenir"/>
            </a:endParaRPr>
          </a:p>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Define any coded values</a:t>
            </a:r>
            <a:endParaRPr sz="2000">
              <a:solidFill>
                <a:schemeClr val="dk1"/>
              </a:solidFill>
              <a:latin typeface="Avenir"/>
              <a:ea typeface="Avenir"/>
              <a:cs typeface="Avenir"/>
              <a:sym typeface="Avenir"/>
            </a:endParaRPr>
          </a:p>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Describe quality flags or qualifying values</a:t>
            </a:r>
            <a:endParaRPr sz="2000">
              <a:solidFill>
                <a:schemeClr val="dk1"/>
              </a:solidFill>
              <a:latin typeface="Avenir"/>
              <a:ea typeface="Avenir"/>
              <a:cs typeface="Avenir"/>
              <a:sym typeface="Avenir"/>
            </a:endParaRPr>
          </a:p>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Define missing values</a:t>
            </a:r>
            <a:endParaRPr sz="2000">
              <a:solidFill>
                <a:schemeClr val="dk1"/>
              </a:solidFill>
              <a:latin typeface="Avenir"/>
              <a:ea typeface="Avenir"/>
              <a:cs typeface="Avenir"/>
              <a:sym typeface="Avenir"/>
            </a:endParaRPr>
          </a:p>
          <a:p>
            <a:pPr indent="-355600" lvl="0" marL="457200" rtl="0" algn="l">
              <a:lnSpc>
                <a:spcPct val="115000"/>
              </a:lnSpc>
              <a:spcBef>
                <a:spcPts val="1000"/>
              </a:spcBef>
              <a:spcAft>
                <a:spcPts val="1000"/>
              </a:spcAft>
              <a:buClr>
                <a:schemeClr val="dk1"/>
              </a:buClr>
              <a:buSzPts val="2000"/>
              <a:buFont typeface="Avenir"/>
              <a:buChar char="●"/>
            </a:pPr>
            <a:r>
              <a:rPr lang="en" sz="2000">
                <a:solidFill>
                  <a:schemeClr val="dk1"/>
                </a:solidFill>
                <a:latin typeface="Avenir"/>
                <a:ea typeface="Avenir"/>
                <a:cs typeface="Avenir"/>
                <a:sym typeface="Avenir"/>
              </a:rPr>
              <a:t>Choose an established metadata standard</a:t>
            </a:r>
            <a:endParaRPr sz="2000">
              <a:solidFill>
                <a:schemeClr val="dk1"/>
              </a:solidFill>
              <a:latin typeface="Avenir"/>
              <a:ea typeface="Avenir"/>
              <a:cs typeface="Avenir"/>
              <a:sym typeface="Avenir"/>
            </a:endParaRPr>
          </a:p>
        </p:txBody>
      </p:sp>
      <p:pic>
        <p:nvPicPr>
          <p:cNvPr id="357" name="Google Shape;357;p48"/>
          <p:cNvPicPr preferRelativeResize="0"/>
          <p:nvPr/>
        </p:nvPicPr>
        <p:blipFill>
          <a:blip r:embed="rId3">
            <a:alphaModFix/>
          </a:blip>
          <a:stretch>
            <a:fillRect/>
          </a:stretch>
        </p:blipFill>
        <p:spPr>
          <a:xfrm>
            <a:off x="6928273" y="2633670"/>
            <a:ext cx="1743075" cy="2162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9"/>
          <p:cNvSpPr txBox="1"/>
          <p:nvPr/>
        </p:nvSpPr>
        <p:spPr>
          <a:xfrm>
            <a:off x="2325425" y="4256700"/>
            <a:ext cx="344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363" name="Google Shape;363;p49"/>
          <p:cNvPicPr preferRelativeResize="0"/>
          <p:nvPr/>
        </p:nvPicPr>
        <p:blipFill rotWithShape="1">
          <a:blip r:embed="rId3">
            <a:alphaModFix/>
          </a:blip>
          <a:srcRect b="0" l="0" r="0" t="17810"/>
          <a:stretch/>
        </p:blipFill>
        <p:spPr>
          <a:xfrm>
            <a:off x="0" y="3406299"/>
            <a:ext cx="4244951" cy="1696251"/>
          </a:xfrm>
          <a:prstGeom prst="rect">
            <a:avLst/>
          </a:prstGeom>
          <a:noFill/>
          <a:ln>
            <a:noFill/>
          </a:ln>
        </p:spPr>
      </p:pic>
      <p:sp>
        <p:nvSpPr>
          <p:cNvPr id="364" name="Google Shape;364;p49"/>
          <p:cNvSpPr txBox="1"/>
          <p:nvPr/>
        </p:nvSpPr>
        <p:spPr>
          <a:xfrm>
            <a:off x="183625" y="1135175"/>
            <a:ext cx="36603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202124"/>
                </a:solidFill>
                <a:highlight>
                  <a:srgbClr val="FFFFFF"/>
                </a:highlight>
                <a:latin typeface="Avenir"/>
                <a:ea typeface="Avenir"/>
                <a:cs typeface="Avenir"/>
                <a:sym typeface="Avenir"/>
              </a:rPr>
              <a:t>E</a:t>
            </a:r>
            <a:r>
              <a:rPr b="1" lang="en" sz="2400">
                <a:solidFill>
                  <a:srgbClr val="202124"/>
                </a:solidFill>
                <a:highlight>
                  <a:srgbClr val="FFFFFF"/>
                </a:highlight>
                <a:latin typeface="Avenir"/>
                <a:ea typeface="Avenir"/>
                <a:cs typeface="Avenir"/>
                <a:sym typeface="Avenir"/>
              </a:rPr>
              <a:t>stablishes a common way of structuring and understanding data</a:t>
            </a:r>
            <a:r>
              <a:rPr lang="en" sz="2400">
                <a:solidFill>
                  <a:srgbClr val="202124"/>
                </a:solidFill>
                <a:highlight>
                  <a:srgbClr val="FFFFFF"/>
                </a:highlight>
                <a:latin typeface="Avenir"/>
                <a:ea typeface="Avenir"/>
                <a:cs typeface="Avenir"/>
                <a:sym typeface="Avenir"/>
              </a:rPr>
              <a:t>, and includes principles and implementation issues for utilizing the standard. </a:t>
            </a:r>
            <a:endParaRPr sz="2600">
              <a:latin typeface="Avenir"/>
              <a:ea typeface="Avenir"/>
              <a:cs typeface="Avenir"/>
              <a:sym typeface="Avenir"/>
            </a:endParaRPr>
          </a:p>
        </p:txBody>
      </p:sp>
      <p:sp>
        <p:nvSpPr>
          <p:cNvPr id="365" name="Google Shape;365;p49"/>
          <p:cNvSpPr txBox="1"/>
          <p:nvPr>
            <p:ph type="title"/>
          </p:nvPr>
        </p:nvSpPr>
        <p:spPr>
          <a:xfrm>
            <a:off x="183625" y="195850"/>
            <a:ext cx="8520600" cy="572700"/>
          </a:xfrm>
          <a:prstGeom prst="rect">
            <a:avLst/>
          </a:prstGeom>
        </p:spPr>
        <p:txBody>
          <a:bodyPr anchorCtr="0" anchor="ctr" bIns="34275" lIns="68575" spcFirstLastPara="1" rIns="68575" wrap="square" tIns="34275">
            <a:noAutofit/>
          </a:bodyPr>
          <a:lstStyle/>
          <a:p>
            <a:pPr indent="0" lvl="0" marL="0" rtl="0" algn="l">
              <a:lnSpc>
                <a:spcPct val="90000"/>
              </a:lnSpc>
              <a:spcBef>
                <a:spcPts val="0"/>
              </a:spcBef>
              <a:spcAft>
                <a:spcPts val="0"/>
              </a:spcAft>
              <a:buNone/>
            </a:pPr>
            <a:r>
              <a:rPr b="1" lang="en" sz="3100">
                <a:solidFill>
                  <a:srgbClr val="004B83"/>
                </a:solidFill>
                <a:latin typeface="Century Gothic"/>
                <a:ea typeface="Century Gothic"/>
                <a:cs typeface="Century Gothic"/>
                <a:sym typeface="Century Gothic"/>
              </a:rPr>
              <a:t>Metadata Standard</a:t>
            </a:r>
            <a:endParaRPr sz="3100">
              <a:latin typeface="Century Gothic"/>
              <a:ea typeface="Century Gothic"/>
              <a:cs typeface="Century Gothic"/>
              <a:sym typeface="Century Gothic"/>
            </a:endParaRPr>
          </a:p>
        </p:txBody>
      </p:sp>
      <p:sp>
        <p:nvSpPr>
          <p:cNvPr id="366" name="Google Shape;366;p49"/>
          <p:cNvSpPr txBox="1"/>
          <p:nvPr/>
        </p:nvSpPr>
        <p:spPr>
          <a:xfrm>
            <a:off x="4244950" y="1401900"/>
            <a:ext cx="4459200" cy="3063000"/>
          </a:xfrm>
          <a:prstGeom prst="rect">
            <a:avLst/>
          </a:prstGeom>
          <a:solidFill>
            <a:srgbClr val="FEBC1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700">
                <a:latin typeface="Avenir"/>
                <a:ea typeface="Avenir"/>
                <a:cs typeface="Avenir"/>
                <a:sym typeface="Avenir"/>
              </a:rPr>
              <a:t>Provides a structure to describe and retrieve data!</a:t>
            </a:r>
            <a:endParaRPr b="1" i="1" sz="1700">
              <a:latin typeface="Avenir"/>
              <a:ea typeface="Avenir"/>
              <a:cs typeface="Avenir"/>
              <a:sym typeface="Avenir"/>
            </a:endParaRPr>
          </a:p>
          <a:p>
            <a:pPr indent="0" lvl="0" marL="0" rtl="0" algn="l">
              <a:spcBef>
                <a:spcPts val="0"/>
              </a:spcBef>
              <a:spcAft>
                <a:spcPts val="0"/>
              </a:spcAft>
              <a:buNone/>
            </a:pPr>
            <a:r>
              <a:t/>
            </a:r>
            <a:endParaRPr sz="1700">
              <a:latin typeface="Avenir"/>
              <a:ea typeface="Avenir"/>
              <a:cs typeface="Avenir"/>
              <a:sym typeface="Avenir"/>
            </a:endParaRPr>
          </a:p>
          <a:p>
            <a:pPr indent="-336550" lvl="0" marL="457200" rtl="0" algn="l">
              <a:spcBef>
                <a:spcPts val="0"/>
              </a:spcBef>
              <a:spcAft>
                <a:spcPts val="0"/>
              </a:spcAft>
              <a:buSzPts val="1700"/>
              <a:buFont typeface="Avenir"/>
              <a:buChar char="●"/>
            </a:pPr>
            <a:r>
              <a:rPr lang="en" sz="1700">
                <a:latin typeface="Avenir"/>
                <a:ea typeface="Avenir"/>
                <a:cs typeface="Avenir"/>
                <a:sym typeface="Avenir"/>
              </a:rPr>
              <a:t>Common terms to allow consistency between records</a:t>
            </a:r>
            <a:endParaRPr sz="1700">
              <a:latin typeface="Avenir"/>
              <a:ea typeface="Avenir"/>
              <a:cs typeface="Avenir"/>
              <a:sym typeface="Avenir"/>
            </a:endParaRPr>
          </a:p>
          <a:p>
            <a:pPr indent="-336550" lvl="0" marL="457200" rtl="0" algn="l">
              <a:spcBef>
                <a:spcPts val="0"/>
              </a:spcBef>
              <a:spcAft>
                <a:spcPts val="0"/>
              </a:spcAft>
              <a:buSzPts val="1700"/>
              <a:buFont typeface="Avenir"/>
              <a:buChar char="●"/>
            </a:pPr>
            <a:r>
              <a:rPr lang="en" sz="1700">
                <a:latin typeface="Avenir"/>
                <a:ea typeface="Avenir"/>
                <a:cs typeface="Avenir"/>
                <a:sym typeface="Avenir"/>
              </a:rPr>
              <a:t>Common structure to quickly locate components</a:t>
            </a:r>
            <a:endParaRPr sz="1700">
              <a:latin typeface="Avenir"/>
              <a:ea typeface="Avenir"/>
              <a:cs typeface="Avenir"/>
              <a:sym typeface="Avenir"/>
            </a:endParaRPr>
          </a:p>
          <a:p>
            <a:pPr indent="-336550" lvl="0" marL="457200" rtl="0" algn="l">
              <a:spcBef>
                <a:spcPts val="0"/>
              </a:spcBef>
              <a:spcAft>
                <a:spcPts val="0"/>
              </a:spcAft>
              <a:buSzPts val="1700"/>
              <a:buFont typeface="Avenir"/>
              <a:buChar char="●"/>
            </a:pPr>
            <a:r>
              <a:rPr lang="en" sz="1700">
                <a:latin typeface="Avenir"/>
                <a:ea typeface="Avenir"/>
                <a:cs typeface="Avenir"/>
                <a:sym typeface="Avenir"/>
              </a:rPr>
              <a:t>Reliable and predictable format for computer interpretation </a:t>
            </a:r>
            <a:endParaRPr sz="1700">
              <a:latin typeface="Avenir"/>
              <a:ea typeface="Avenir"/>
              <a:cs typeface="Avenir"/>
              <a:sym typeface="Avenir"/>
            </a:endParaRPr>
          </a:p>
          <a:p>
            <a:pPr indent="-336550" lvl="0" marL="457200" rtl="0" algn="l">
              <a:spcBef>
                <a:spcPts val="0"/>
              </a:spcBef>
              <a:spcAft>
                <a:spcPts val="0"/>
              </a:spcAft>
              <a:buSzPts val="1700"/>
              <a:buFont typeface="Avenir"/>
              <a:buChar char="●"/>
            </a:pPr>
            <a:r>
              <a:rPr lang="en" sz="1700">
                <a:latin typeface="Avenir"/>
                <a:ea typeface="Avenir"/>
                <a:cs typeface="Avenir"/>
                <a:sym typeface="Avenir"/>
              </a:rPr>
              <a:t>A uniform summary description of the dataset</a:t>
            </a:r>
            <a:endParaRPr sz="1700">
              <a:latin typeface="Avenir"/>
              <a:ea typeface="Avenir"/>
              <a:cs typeface="Avenir"/>
              <a:sym typeface="Aveni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0"/>
          <p:cNvSpPr txBox="1"/>
          <p:nvPr/>
        </p:nvSpPr>
        <p:spPr>
          <a:xfrm>
            <a:off x="2325425" y="4256700"/>
            <a:ext cx="344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72" name="Google Shape;372;p50"/>
          <p:cNvSpPr txBox="1"/>
          <p:nvPr>
            <p:ph type="title"/>
          </p:nvPr>
        </p:nvSpPr>
        <p:spPr>
          <a:xfrm>
            <a:off x="183625" y="276217"/>
            <a:ext cx="8520600" cy="572700"/>
          </a:xfrm>
          <a:prstGeom prst="rect">
            <a:avLst/>
          </a:prstGeom>
        </p:spPr>
        <p:txBody>
          <a:bodyPr anchorCtr="0" anchor="ctr" bIns="34275" lIns="68575" spcFirstLastPara="1" rIns="68575" wrap="square" tIns="34275">
            <a:noAutofit/>
          </a:bodyPr>
          <a:lstStyle/>
          <a:p>
            <a:pPr indent="0" lvl="0" marL="0" rtl="0" algn="l">
              <a:lnSpc>
                <a:spcPct val="90000"/>
              </a:lnSpc>
              <a:spcBef>
                <a:spcPts val="0"/>
              </a:spcBef>
              <a:spcAft>
                <a:spcPts val="0"/>
              </a:spcAft>
              <a:buNone/>
            </a:pPr>
            <a:r>
              <a:rPr b="1" lang="en" sz="3100">
                <a:solidFill>
                  <a:srgbClr val="004B83"/>
                </a:solidFill>
                <a:latin typeface="Century Gothic"/>
                <a:ea typeface="Century Gothic"/>
                <a:cs typeface="Century Gothic"/>
                <a:sym typeface="Century Gothic"/>
              </a:rPr>
              <a:t>Role in Shared Infrastructure</a:t>
            </a:r>
            <a:endParaRPr sz="3100">
              <a:latin typeface="Century Gothic"/>
              <a:ea typeface="Century Gothic"/>
              <a:cs typeface="Century Gothic"/>
              <a:sym typeface="Century Gothic"/>
            </a:endParaRPr>
          </a:p>
        </p:txBody>
      </p:sp>
      <p:sp>
        <p:nvSpPr>
          <p:cNvPr id="373" name="Google Shape;373;p50"/>
          <p:cNvSpPr txBox="1"/>
          <p:nvPr/>
        </p:nvSpPr>
        <p:spPr>
          <a:xfrm>
            <a:off x="418100" y="1289875"/>
            <a:ext cx="7511100" cy="3367200"/>
          </a:xfrm>
          <a:prstGeom prst="rect">
            <a:avLst/>
          </a:prstGeom>
          <a:noFill/>
          <a:ln>
            <a:noFill/>
          </a:ln>
        </p:spPr>
        <p:txBody>
          <a:bodyPr anchorCtr="0" anchor="t" bIns="91425" lIns="91425" spcFirstLastPara="1" rIns="91425" wrap="square" tIns="91425">
            <a:noAutofit/>
          </a:bodyPr>
          <a:lstStyle/>
          <a:p>
            <a:pPr indent="-355600" lvl="0" marL="457200" rtl="0" algn="l">
              <a:lnSpc>
                <a:spcPct val="150000"/>
              </a:lnSpc>
              <a:spcBef>
                <a:spcPts val="1200"/>
              </a:spcBef>
              <a:spcAft>
                <a:spcPts val="0"/>
              </a:spcAft>
              <a:buClr>
                <a:schemeClr val="dk1"/>
              </a:buClr>
              <a:buSzPts val="2000"/>
              <a:buFont typeface="Avenir"/>
              <a:buChar char="●"/>
            </a:pPr>
            <a:r>
              <a:rPr lang="en" sz="2000">
                <a:solidFill>
                  <a:schemeClr val="dk1"/>
                </a:solidFill>
                <a:latin typeface="Avenir"/>
                <a:ea typeface="Avenir"/>
                <a:cs typeface="Avenir"/>
                <a:sym typeface="Avenir"/>
              </a:rPr>
              <a:t>Generates more consistent, high-quality metadata</a:t>
            </a:r>
            <a:endParaRPr sz="2000">
              <a:solidFill>
                <a:schemeClr val="dk1"/>
              </a:solidFill>
              <a:latin typeface="Avenir"/>
              <a:ea typeface="Avenir"/>
              <a:cs typeface="Avenir"/>
              <a:sym typeface="Avenir"/>
            </a:endParaRPr>
          </a:p>
          <a:p>
            <a:pPr indent="-355600" lvl="0" marL="457200" rtl="0" algn="l">
              <a:lnSpc>
                <a:spcPct val="150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Supports long-term access and integrity</a:t>
            </a:r>
            <a:endParaRPr sz="2000">
              <a:solidFill>
                <a:schemeClr val="dk1"/>
              </a:solidFill>
              <a:latin typeface="Avenir"/>
              <a:ea typeface="Avenir"/>
              <a:cs typeface="Avenir"/>
              <a:sym typeface="Avenir"/>
            </a:endParaRPr>
          </a:p>
          <a:p>
            <a:pPr indent="-355600" lvl="0" marL="457200" rtl="0" algn="l">
              <a:lnSpc>
                <a:spcPct val="150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Enables sharing and interoperability</a:t>
            </a:r>
            <a:endParaRPr sz="2000">
              <a:solidFill>
                <a:schemeClr val="dk1"/>
              </a:solidFill>
              <a:latin typeface="Avenir"/>
              <a:ea typeface="Avenir"/>
              <a:cs typeface="Avenir"/>
              <a:sym typeface="Avenir"/>
            </a:endParaRPr>
          </a:p>
          <a:p>
            <a:pPr indent="-355600" lvl="0" marL="457200" rtl="0" algn="l">
              <a:lnSpc>
                <a:spcPct val="150000"/>
              </a:lnSpc>
              <a:spcBef>
                <a:spcPts val="1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Supports machine-readable integration</a:t>
            </a:r>
            <a:endParaRPr sz="2000">
              <a:solidFill>
                <a:schemeClr val="dk1"/>
              </a:solidFill>
              <a:latin typeface="Avenir"/>
              <a:ea typeface="Avenir"/>
              <a:cs typeface="Avenir"/>
              <a:sym typeface="Avenir"/>
            </a:endParaRPr>
          </a:p>
          <a:p>
            <a:pPr indent="-355600" lvl="0" marL="457200" rtl="0" algn="l">
              <a:lnSpc>
                <a:spcPct val="150000"/>
              </a:lnSpc>
              <a:spcBef>
                <a:spcPts val="1200"/>
              </a:spcBef>
              <a:spcAft>
                <a:spcPts val="0"/>
              </a:spcAft>
              <a:buClr>
                <a:schemeClr val="dk1"/>
              </a:buClr>
              <a:buSzPts val="2000"/>
              <a:buFont typeface="Avenir"/>
              <a:buChar char="●"/>
            </a:pPr>
            <a:r>
              <a:rPr lang="en" sz="2000">
                <a:solidFill>
                  <a:schemeClr val="dk1"/>
                </a:solidFill>
                <a:latin typeface="Avenir"/>
                <a:ea typeface="Avenir"/>
                <a:cs typeface="Avenir"/>
                <a:sym typeface="Avenir"/>
              </a:rPr>
              <a:t>Enhances federated search and discovery</a:t>
            </a:r>
            <a:endParaRPr sz="2000">
              <a:solidFill>
                <a:schemeClr val="dk1"/>
              </a:solidFill>
              <a:latin typeface="Avenir"/>
              <a:ea typeface="Avenir"/>
              <a:cs typeface="Avenir"/>
              <a:sym typeface="Avenir"/>
            </a:endParaRPr>
          </a:p>
          <a:p>
            <a:pPr indent="0" lvl="0" marL="0" rtl="0" algn="l">
              <a:spcBef>
                <a:spcPts val="1000"/>
              </a:spcBef>
              <a:spcAft>
                <a:spcPts val="0"/>
              </a:spcAft>
              <a:buNone/>
            </a:pPr>
            <a:r>
              <a:t/>
            </a:r>
            <a:endParaRPr sz="18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1"/>
          <p:cNvSpPr txBox="1"/>
          <p:nvPr>
            <p:ph idx="4294967295" type="title"/>
          </p:nvPr>
        </p:nvSpPr>
        <p:spPr>
          <a:xfrm>
            <a:off x="157450" y="104900"/>
            <a:ext cx="852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900">
                <a:solidFill>
                  <a:srgbClr val="004B83"/>
                </a:solidFill>
                <a:latin typeface="Century Gothic"/>
                <a:ea typeface="Century Gothic"/>
                <a:cs typeface="Century Gothic"/>
                <a:sym typeface="Century Gothic"/>
              </a:rPr>
              <a:t>Choosing a Metadata Standard</a:t>
            </a:r>
            <a:endParaRPr sz="2900">
              <a:latin typeface="Century Gothic"/>
              <a:ea typeface="Century Gothic"/>
              <a:cs typeface="Century Gothic"/>
              <a:sym typeface="Century Gothic"/>
            </a:endParaRPr>
          </a:p>
        </p:txBody>
      </p:sp>
      <p:sp>
        <p:nvSpPr>
          <p:cNvPr id="379" name="Google Shape;379;p51"/>
          <p:cNvSpPr txBox="1"/>
          <p:nvPr/>
        </p:nvSpPr>
        <p:spPr>
          <a:xfrm>
            <a:off x="4205625" y="1503675"/>
            <a:ext cx="4375800" cy="2678100"/>
          </a:xfrm>
          <a:prstGeom prst="rect">
            <a:avLst/>
          </a:prstGeom>
          <a:solidFill>
            <a:srgbClr val="FEBC11"/>
          </a:solid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Avenir"/>
              <a:buChar char="●"/>
            </a:pPr>
            <a:r>
              <a:rPr lang="en" sz="1800">
                <a:latin typeface="Avenir"/>
                <a:ea typeface="Avenir"/>
                <a:cs typeface="Avenir"/>
                <a:sym typeface="Avenir"/>
              </a:rPr>
              <a:t>Is there a particular standard baked into the system or repository you plan to use?</a:t>
            </a:r>
            <a:endParaRPr sz="1800">
              <a:latin typeface="Avenir"/>
              <a:ea typeface="Avenir"/>
              <a:cs typeface="Avenir"/>
              <a:sym typeface="Avenir"/>
            </a:endParaRPr>
          </a:p>
          <a:p>
            <a:pPr indent="0" lvl="0" marL="0" rtl="0" algn="l">
              <a:spcBef>
                <a:spcPts val="0"/>
              </a:spcBef>
              <a:spcAft>
                <a:spcPts val="0"/>
              </a:spcAft>
              <a:buNone/>
            </a:pPr>
            <a:r>
              <a:t/>
            </a:r>
            <a:endParaRPr sz="1800">
              <a:latin typeface="Avenir"/>
              <a:ea typeface="Avenir"/>
              <a:cs typeface="Avenir"/>
              <a:sym typeface="Avenir"/>
            </a:endParaRPr>
          </a:p>
          <a:p>
            <a:pPr indent="-342900" lvl="0" marL="457200" rtl="0" algn="l">
              <a:spcBef>
                <a:spcPts val="0"/>
              </a:spcBef>
              <a:spcAft>
                <a:spcPts val="0"/>
              </a:spcAft>
              <a:buSzPts val="1800"/>
              <a:buFont typeface="Avenir"/>
              <a:buChar char="●"/>
            </a:pPr>
            <a:r>
              <a:rPr lang="en" sz="1800">
                <a:latin typeface="Avenir"/>
                <a:ea typeface="Avenir"/>
                <a:cs typeface="Avenir"/>
                <a:sym typeface="Avenir"/>
              </a:rPr>
              <a:t>What standards are similar projects and others in your field using?</a:t>
            </a:r>
            <a:endParaRPr sz="1800">
              <a:latin typeface="Avenir"/>
              <a:ea typeface="Avenir"/>
              <a:cs typeface="Avenir"/>
              <a:sym typeface="Avenir"/>
            </a:endParaRPr>
          </a:p>
          <a:p>
            <a:pPr indent="0" lvl="0" marL="457200" rtl="0" algn="l">
              <a:spcBef>
                <a:spcPts val="0"/>
              </a:spcBef>
              <a:spcAft>
                <a:spcPts val="0"/>
              </a:spcAft>
              <a:buNone/>
            </a:pPr>
            <a:r>
              <a:t/>
            </a:r>
            <a:endParaRPr sz="1800">
              <a:latin typeface="Avenir"/>
              <a:ea typeface="Avenir"/>
              <a:cs typeface="Avenir"/>
              <a:sym typeface="Avenir"/>
            </a:endParaRPr>
          </a:p>
          <a:p>
            <a:pPr indent="-342900" lvl="0" marL="457200" rtl="0" algn="l">
              <a:spcBef>
                <a:spcPts val="0"/>
              </a:spcBef>
              <a:spcAft>
                <a:spcPts val="0"/>
              </a:spcAft>
              <a:buSzPts val="1800"/>
              <a:buFont typeface="Avenir"/>
              <a:buChar char="●"/>
            </a:pPr>
            <a:r>
              <a:rPr lang="en" sz="1800">
                <a:latin typeface="Avenir"/>
                <a:ea typeface="Avenir"/>
                <a:cs typeface="Avenir"/>
                <a:sym typeface="Avenir"/>
              </a:rPr>
              <a:t>How big is the user community around this metadata standard?</a:t>
            </a:r>
            <a:endParaRPr sz="1800">
              <a:latin typeface="Avenir"/>
              <a:ea typeface="Avenir"/>
              <a:cs typeface="Avenir"/>
              <a:sym typeface="Avenir"/>
            </a:endParaRPr>
          </a:p>
        </p:txBody>
      </p:sp>
      <p:pic>
        <p:nvPicPr>
          <p:cNvPr id="380" name="Google Shape;380;p51"/>
          <p:cNvPicPr preferRelativeResize="0"/>
          <p:nvPr/>
        </p:nvPicPr>
        <p:blipFill>
          <a:blip r:embed="rId3">
            <a:alphaModFix/>
          </a:blip>
          <a:stretch>
            <a:fillRect/>
          </a:stretch>
        </p:blipFill>
        <p:spPr>
          <a:xfrm>
            <a:off x="288700" y="699600"/>
            <a:ext cx="3120826" cy="4161101"/>
          </a:xfrm>
          <a:prstGeom prst="rect">
            <a:avLst/>
          </a:prstGeom>
          <a:noFill/>
          <a:ln>
            <a:noFill/>
          </a:ln>
        </p:spPr>
      </p:pic>
      <p:sp>
        <p:nvSpPr>
          <p:cNvPr id="381" name="Google Shape;381;p51"/>
          <p:cNvSpPr txBox="1"/>
          <p:nvPr/>
        </p:nvSpPr>
        <p:spPr>
          <a:xfrm>
            <a:off x="3409525" y="4546600"/>
            <a:ext cx="2911800" cy="31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hlinkClick r:id="rId4"/>
              </a:rPr>
              <a:t>perma.cc/4JP4-WSRN</a:t>
            </a:r>
            <a:endParaRPr sz="11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2"/>
          <p:cNvSpPr txBox="1"/>
          <p:nvPr/>
        </p:nvSpPr>
        <p:spPr>
          <a:xfrm>
            <a:off x="2325425" y="4256700"/>
            <a:ext cx="3448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7" name="Google Shape;387;p52"/>
          <p:cNvSpPr txBox="1"/>
          <p:nvPr>
            <p:ph type="title"/>
          </p:nvPr>
        </p:nvSpPr>
        <p:spPr>
          <a:xfrm>
            <a:off x="183625" y="195850"/>
            <a:ext cx="8520600" cy="572700"/>
          </a:xfrm>
          <a:prstGeom prst="rect">
            <a:avLst/>
          </a:prstGeom>
        </p:spPr>
        <p:txBody>
          <a:bodyPr anchorCtr="0" anchor="ctr" bIns="34275" lIns="68575" spcFirstLastPara="1" rIns="68575" wrap="square" tIns="34275">
            <a:noAutofit/>
          </a:bodyPr>
          <a:lstStyle/>
          <a:p>
            <a:pPr indent="0" lvl="0" marL="0" rtl="0" algn="l">
              <a:lnSpc>
                <a:spcPct val="90000"/>
              </a:lnSpc>
              <a:spcBef>
                <a:spcPts val="0"/>
              </a:spcBef>
              <a:spcAft>
                <a:spcPts val="0"/>
              </a:spcAft>
              <a:buNone/>
            </a:pPr>
            <a:r>
              <a:rPr b="1" lang="en" sz="3100">
                <a:solidFill>
                  <a:srgbClr val="004B83"/>
                </a:solidFill>
                <a:latin typeface="Century Gothic"/>
                <a:ea typeface="Century Gothic"/>
                <a:cs typeface="Century Gothic"/>
                <a:sym typeface="Century Gothic"/>
              </a:rPr>
              <a:t>Community-Centric Initiatives</a:t>
            </a:r>
            <a:endParaRPr sz="3100">
              <a:latin typeface="Century Gothic"/>
              <a:ea typeface="Century Gothic"/>
              <a:cs typeface="Century Gothic"/>
              <a:sym typeface="Century Gothic"/>
            </a:endParaRPr>
          </a:p>
        </p:txBody>
      </p:sp>
      <p:pic>
        <p:nvPicPr>
          <p:cNvPr id="388" name="Google Shape;388;p52"/>
          <p:cNvPicPr preferRelativeResize="0"/>
          <p:nvPr/>
        </p:nvPicPr>
        <p:blipFill>
          <a:blip r:embed="rId3">
            <a:alphaModFix/>
          </a:blip>
          <a:stretch>
            <a:fillRect/>
          </a:stretch>
        </p:blipFill>
        <p:spPr>
          <a:xfrm>
            <a:off x="308250" y="920950"/>
            <a:ext cx="5114026" cy="3993800"/>
          </a:xfrm>
          <a:prstGeom prst="rect">
            <a:avLst/>
          </a:prstGeom>
          <a:noFill/>
          <a:ln>
            <a:noFill/>
          </a:ln>
        </p:spPr>
      </p:pic>
      <p:sp>
        <p:nvSpPr>
          <p:cNvPr id="389" name="Google Shape;389;p52"/>
          <p:cNvSpPr txBox="1"/>
          <p:nvPr/>
        </p:nvSpPr>
        <p:spPr>
          <a:xfrm>
            <a:off x="5126200" y="4196625"/>
            <a:ext cx="381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222222"/>
                </a:solidFill>
                <a:highlight>
                  <a:srgbClr val="FFFFFF"/>
                </a:highlight>
                <a:latin typeface="Avenir"/>
                <a:ea typeface="Avenir"/>
                <a:cs typeface="Avenir"/>
                <a:sym typeface="Avenir"/>
              </a:rPr>
              <a:t>Crystal-Ornelas, R., Varadharajan, C., O’Ryan, D. </a:t>
            </a:r>
            <a:r>
              <a:rPr i="1" lang="en" sz="1000">
                <a:solidFill>
                  <a:srgbClr val="222222"/>
                </a:solidFill>
                <a:highlight>
                  <a:srgbClr val="FFFFFF"/>
                </a:highlight>
                <a:latin typeface="Avenir"/>
                <a:ea typeface="Avenir"/>
                <a:cs typeface="Avenir"/>
                <a:sym typeface="Avenir"/>
              </a:rPr>
              <a:t>et al.</a:t>
            </a:r>
            <a:r>
              <a:rPr lang="en" sz="1000">
                <a:solidFill>
                  <a:srgbClr val="222222"/>
                </a:solidFill>
                <a:highlight>
                  <a:srgbClr val="FFFFFF"/>
                </a:highlight>
                <a:latin typeface="Avenir"/>
                <a:ea typeface="Avenir"/>
                <a:cs typeface="Avenir"/>
                <a:sym typeface="Avenir"/>
              </a:rPr>
              <a:t> Enabling FAIR data in Earth and environmental science with community-centric (meta)data reporting formats. </a:t>
            </a:r>
            <a:r>
              <a:rPr i="1" lang="en" sz="1000">
                <a:solidFill>
                  <a:srgbClr val="222222"/>
                </a:solidFill>
                <a:highlight>
                  <a:srgbClr val="FFFFFF"/>
                </a:highlight>
                <a:latin typeface="Avenir"/>
                <a:ea typeface="Avenir"/>
                <a:cs typeface="Avenir"/>
                <a:sym typeface="Avenir"/>
              </a:rPr>
              <a:t>Sci Data</a:t>
            </a:r>
            <a:r>
              <a:rPr lang="en" sz="1000">
                <a:solidFill>
                  <a:srgbClr val="222222"/>
                </a:solidFill>
                <a:highlight>
                  <a:srgbClr val="FFFFFF"/>
                </a:highlight>
                <a:latin typeface="Avenir"/>
                <a:ea typeface="Avenir"/>
                <a:cs typeface="Avenir"/>
                <a:sym typeface="Avenir"/>
              </a:rPr>
              <a:t> 9, 700 (2022). </a:t>
            </a:r>
            <a:r>
              <a:rPr lang="en" sz="1000" u="sng">
                <a:solidFill>
                  <a:schemeClr val="hlink"/>
                </a:solidFill>
                <a:highlight>
                  <a:srgbClr val="FFFFFF"/>
                </a:highlight>
                <a:latin typeface="Avenir"/>
                <a:ea typeface="Avenir"/>
                <a:cs typeface="Avenir"/>
                <a:sym typeface="Avenir"/>
                <a:hlinkClick r:id="rId4"/>
              </a:rPr>
              <a:t>https://doi.org/10.1038/s41597-022-01606-w</a:t>
            </a:r>
            <a:endParaRPr sz="1200">
              <a:latin typeface="Avenir"/>
              <a:ea typeface="Avenir"/>
              <a:cs typeface="Avenir"/>
              <a:sym typeface="Avenir"/>
            </a:endParaRPr>
          </a:p>
        </p:txBody>
      </p:sp>
      <p:sp>
        <p:nvSpPr>
          <p:cNvPr id="390" name="Google Shape;390;p52"/>
          <p:cNvSpPr txBox="1"/>
          <p:nvPr/>
        </p:nvSpPr>
        <p:spPr>
          <a:xfrm>
            <a:off x="5567400" y="1642150"/>
            <a:ext cx="3306600" cy="2113200"/>
          </a:xfrm>
          <a:prstGeom prst="rect">
            <a:avLst/>
          </a:prstGeom>
          <a:noFill/>
          <a:ln>
            <a:noFill/>
          </a:ln>
        </p:spPr>
        <p:txBody>
          <a:bodyPr anchorCtr="0" anchor="t" bIns="91425" lIns="91425" spcFirstLastPara="1" rIns="91425" wrap="square" tIns="91425">
            <a:noAutofit/>
          </a:bodyPr>
          <a:lstStyle/>
          <a:p>
            <a:pPr indent="-349250" lvl="0" marL="457200" rtl="0" algn="l">
              <a:spcBef>
                <a:spcPts val="1000"/>
              </a:spcBef>
              <a:spcAft>
                <a:spcPts val="0"/>
              </a:spcAft>
              <a:buClr>
                <a:schemeClr val="dk1"/>
              </a:buClr>
              <a:buSzPts val="1900"/>
              <a:buFont typeface="Avenir"/>
              <a:buChar char="●"/>
            </a:pPr>
            <a:r>
              <a:rPr lang="en" sz="1900">
                <a:solidFill>
                  <a:schemeClr val="dk1"/>
                </a:solidFill>
                <a:latin typeface="Avenir"/>
                <a:ea typeface="Avenir"/>
                <a:cs typeface="Avenir"/>
                <a:sym typeface="Avenir"/>
              </a:rPr>
              <a:t>Guidelines &amp; Templates</a:t>
            </a:r>
            <a:endParaRPr sz="1900">
              <a:solidFill>
                <a:schemeClr val="dk1"/>
              </a:solidFill>
              <a:latin typeface="Avenir"/>
              <a:ea typeface="Avenir"/>
              <a:cs typeface="Avenir"/>
              <a:sym typeface="Avenir"/>
            </a:endParaRPr>
          </a:p>
          <a:p>
            <a:pPr indent="-349250" lvl="0" marL="457200" rtl="0" algn="l">
              <a:spcBef>
                <a:spcPts val="1000"/>
              </a:spcBef>
              <a:spcAft>
                <a:spcPts val="0"/>
              </a:spcAft>
              <a:buClr>
                <a:schemeClr val="dk1"/>
              </a:buClr>
              <a:buSzPts val="1900"/>
              <a:buFont typeface="Avenir"/>
              <a:buChar char="●"/>
            </a:pPr>
            <a:r>
              <a:rPr lang="en" sz="1900">
                <a:solidFill>
                  <a:schemeClr val="dk1"/>
                </a:solidFill>
                <a:latin typeface="Avenir"/>
                <a:ea typeface="Avenir"/>
                <a:cs typeface="Avenir"/>
                <a:sym typeface="Avenir"/>
              </a:rPr>
              <a:t>Metadata Profiles</a:t>
            </a:r>
            <a:endParaRPr sz="1900">
              <a:solidFill>
                <a:schemeClr val="dk1"/>
              </a:solidFill>
              <a:latin typeface="Avenir"/>
              <a:ea typeface="Avenir"/>
              <a:cs typeface="Avenir"/>
              <a:sym typeface="Avenir"/>
            </a:endParaRPr>
          </a:p>
          <a:p>
            <a:pPr indent="-349250" lvl="0" marL="457200" rtl="0" algn="l">
              <a:spcBef>
                <a:spcPts val="1000"/>
              </a:spcBef>
              <a:spcAft>
                <a:spcPts val="0"/>
              </a:spcAft>
              <a:buClr>
                <a:schemeClr val="dk1"/>
              </a:buClr>
              <a:buSzPts val="1900"/>
              <a:buFont typeface="Avenir"/>
              <a:buChar char="●"/>
            </a:pPr>
            <a:r>
              <a:rPr lang="en" sz="1900">
                <a:solidFill>
                  <a:schemeClr val="dk1"/>
                </a:solidFill>
                <a:latin typeface="Avenir"/>
                <a:ea typeface="Avenir"/>
                <a:cs typeface="Avenir"/>
                <a:sym typeface="Avenir"/>
              </a:rPr>
              <a:t>Metadata </a:t>
            </a:r>
            <a:r>
              <a:rPr lang="en" sz="1900">
                <a:solidFill>
                  <a:schemeClr val="dk1"/>
                </a:solidFill>
                <a:latin typeface="Avenir"/>
                <a:ea typeface="Avenir"/>
                <a:cs typeface="Avenir"/>
                <a:sym typeface="Avenir"/>
              </a:rPr>
              <a:t>Crosswalks</a:t>
            </a:r>
            <a:endParaRPr sz="1900">
              <a:solidFill>
                <a:schemeClr val="dk1"/>
              </a:solidFill>
              <a:latin typeface="Avenir"/>
              <a:ea typeface="Avenir"/>
              <a:cs typeface="Avenir"/>
              <a:sym typeface="Avenir"/>
            </a:endParaRPr>
          </a:p>
          <a:p>
            <a:pPr indent="-349250" lvl="0" marL="457200" rtl="0" algn="l">
              <a:spcBef>
                <a:spcPts val="1000"/>
              </a:spcBef>
              <a:spcAft>
                <a:spcPts val="0"/>
              </a:spcAft>
              <a:buClr>
                <a:schemeClr val="dk1"/>
              </a:buClr>
              <a:buSzPts val="1900"/>
              <a:buFont typeface="Avenir"/>
              <a:buChar char="●"/>
            </a:pPr>
            <a:r>
              <a:rPr lang="en" sz="1900">
                <a:solidFill>
                  <a:schemeClr val="dk1"/>
                </a:solidFill>
                <a:latin typeface="Avenir"/>
                <a:ea typeface="Avenir"/>
                <a:cs typeface="Avenir"/>
                <a:sym typeface="Avenir"/>
              </a:rPr>
              <a:t>Archiving Requirements (Repository)</a:t>
            </a:r>
            <a:endParaRPr sz="1900">
              <a:solidFill>
                <a:schemeClr val="dk1"/>
              </a:solidFill>
              <a:latin typeface="Avenir"/>
              <a:ea typeface="Avenir"/>
              <a:cs typeface="Avenir"/>
              <a:sym typeface="Aveni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53"/>
          <p:cNvPicPr preferRelativeResize="0"/>
          <p:nvPr/>
        </p:nvPicPr>
        <p:blipFill rotWithShape="1">
          <a:blip r:embed="rId3">
            <a:alphaModFix/>
          </a:blip>
          <a:srcRect b="4053" l="35624" r="35019" t="9888"/>
          <a:stretch/>
        </p:blipFill>
        <p:spPr>
          <a:xfrm>
            <a:off x="279250" y="677600"/>
            <a:ext cx="2525352" cy="4164299"/>
          </a:xfrm>
          <a:prstGeom prst="rect">
            <a:avLst/>
          </a:prstGeom>
          <a:noFill/>
          <a:ln>
            <a:noFill/>
          </a:ln>
          <a:effectLst>
            <a:outerShdw blurRad="57150" rotWithShape="0" algn="bl" dir="5400000" dist="19050">
              <a:srgbClr val="000000">
                <a:alpha val="50000"/>
              </a:srgbClr>
            </a:outerShdw>
          </a:effectLst>
        </p:spPr>
      </p:pic>
      <p:sp>
        <p:nvSpPr>
          <p:cNvPr id="396" name="Google Shape;396;p53"/>
          <p:cNvSpPr txBox="1"/>
          <p:nvPr>
            <p:ph idx="4294967295" type="title"/>
          </p:nvPr>
        </p:nvSpPr>
        <p:spPr>
          <a:xfrm>
            <a:off x="157450" y="104900"/>
            <a:ext cx="852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900">
                <a:solidFill>
                  <a:srgbClr val="004B83"/>
                </a:solidFill>
                <a:latin typeface="Century Gothic"/>
                <a:ea typeface="Century Gothic"/>
                <a:cs typeface="Century Gothic"/>
                <a:sym typeface="Century Gothic"/>
              </a:rPr>
              <a:t>Which Metadata Standard?</a:t>
            </a:r>
            <a:endParaRPr sz="2900">
              <a:latin typeface="Century Gothic"/>
              <a:ea typeface="Century Gothic"/>
              <a:cs typeface="Century Gothic"/>
              <a:sym typeface="Century Gothic"/>
            </a:endParaRPr>
          </a:p>
        </p:txBody>
      </p:sp>
      <p:sp>
        <p:nvSpPr>
          <p:cNvPr id="397" name="Google Shape;397;p53"/>
          <p:cNvSpPr txBox="1"/>
          <p:nvPr/>
        </p:nvSpPr>
        <p:spPr>
          <a:xfrm>
            <a:off x="3348750" y="904700"/>
            <a:ext cx="3872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highlight>
                  <a:srgbClr val="FEBC11"/>
                </a:highlight>
                <a:latin typeface="Avenir"/>
                <a:ea typeface="Avenir"/>
                <a:cs typeface="Avenir"/>
                <a:sym typeface="Avenir"/>
              </a:rPr>
              <a:t>rdamsc.bath.ac.uk</a:t>
            </a:r>
            <a:endParaRPr b="1" sz="2200">
              <a:highlight>
                <a:srgbClr val="FEBC11"/>
              </a:highlight>
              <a:latin typeface="Avenir"/>
              <a:ea typeface="Avenir"/>
              <a:cs typeface="Avenir"/>
              <a:sym typeface="Avenir"/>
            </a:endParaRPr>
          </a:p>
        </p:txBody>
      </p:sp>
      <p:pic>
        <p:nvPicPr>
          <p:cNvPr id="398" name="Google Shape;398;p53"/>
          <p:cNvPicPr preferRelativeResize="0"/>
          <p:nvPr/>
        </p:nvPicPr>
        <p:blipFill>
          <a:blip r:embed="rId4">
            <a:alphaModFix/>
          </a:blip>
          <a:stretch>
            <a:fillRect/>
          </a:stretch>
        </p:blipFill>
        <p:spPr>
          <a:xfrm>
            <a:off x="3222800" y="2009171"/>
            <a:ext cx="5556725" cy="1315200"/>
          </a:xfrm>
          <a:prstGeom prst="rect">
            <a:avLst/>
          </a:prstGeom>
          <a:noFill/>
          <a:ln>
            <a:noFill/>
          </a:ln>
        </p:spPr>
      </p:pic>
      <p:sp>
        <p:nvSpPr>
          <p:cNvPr id="399" name="Google Shape;399;p53"/>
          <p:cNvSpPr txBox="1"/>
          <p:nvPr/>
        </p:nvSpPr>
        <p:spPr>
          <a:xfrm>
            <a:off x="3387700" y="3388559"/>
            <a:ext cx="206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5"/>
              </a:rPr>
              <a:t>github.com/NCEAS/eml</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54"/>
          <p:cNvPicPr preferRelativeResize="0"/>
          <p:nvPr/>
        </p:nvPicPr>
        <p:blipFill>
          <a:blip r:embed="rId3">
            <a:alphaModFix/>
          </a:blip>
          <a:stretch>
            <a:fillRect/>
          </a:stretch>
        </p:blipFill>
        <p:spPr>
          <a:xfrm>
            <a:off x="4650" y="0"/>
            <a:ext cx="3857618" cy="5143501"/>
          </a:xfrm>
          <a:prstGeom prst="rect">
            <a:avLst/>
          </a:prstGeom>
          <a:noFill/>
          <a:ln>
            <a:noFill/>
          </a:ln>
        </p:spPr>
      </p:pic>
      <p:sp>
        <p:nvSpPr>
          <p:cNvPr id="405" name="Google Shape;405;p54"/>
          <p:cNvSpPr txBox="1"/>
          <p:nvPr/>
        </p:nvSpPr>
        <p:spPr>
          <a:xfrm>
            <a:off x="4308750" y="233900"/>
            <a:ext cx="412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06" name="Google Shape;406;p54"/>
          <p:cNvSpPr txBox="1"/>
          <p:nvPr/>
        </p:nvSpPr>
        <p:spPr>
          <a:xfrm>
            <a:off x="4694600" y="4296600"/>
            <a:ext cx="36966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u="sng">
                <a:solidFill>
                  <a:schemeClr val="dk1"/>
                </a:solidFill>
                <a:highlight>
                  <a:srgbClr val="FEBC11"/>
                </a:highlight>
                <a:latin typeface="Avenir"/>
                <a:ea typeface="Avenir"/>
                <a:cs typeface="Avenir"/>
                <a:sym typeface="Avenir"/>
                <a:hlinkClick r:id="rId4">
                  <a:extLst>
                    <a:ext uri="{A12FA001-AC4F-418D-AE19-62706E023703}">
                      <ahyp:hlinkClr val="tx"/>
                    </a:ext>
                  </a:extLst>
                </a:hlinkClick>
              </a:rPr>
              <a:t>eml.ecoinformatics.org</a:t>
            </a:r>
            <a:endParaRPr>
              <a:solidFill>
                <a:schemeClr val="dk1"/>
              </a:solidFill>
              <a:highlight>
                <a:srgbClr val="FEBC11"/>
              </a:highlight>
              <a:latin typeface="Avenir"/>
              <a:ea typeface="Avenir"/>
              <a:cs typeface="Avenir"/>
              <a:sym typeface="Avenir"/>
            </a:endParaRPr>
          </a:p>
        </p:txBody>
      </p:sp>
      <p:sp>
        <p:nvSpPr>
          <p:cNvPr id="407" name="Google Shape;407;p54"/>
          <p:cNvSpPr txBox="1"/>
          <p:nvPr/>
        </p:nvSpPr>
        <p:spPr>
          <a:xfrm>
            <a:off x="4128975" y="462500"/>
            <a:ext cx="4730700" cy="3848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Avenir"/>
              <a:buChar char="●"/>
            </a:pPr>
            <a:r>
              <a:rPr lang="en">
                <a:latin typeface="Avenir"/>
                <a:ea typeface="Avenir"/>
                <a:cs typeface="Avenir"/>
                <a:sym typeface="Avenir"/>
              </a:rPr>
              <a:t>Current version EML 2.2.0</a:t>
            </a:r>
            <a:endParaRPr>
              <a:latin typeface="Avenir"/>
              <a:ea typeface="Avenir"/>
              <a:cs typeface="Avenir"/>
              <a:sym typeface="Avenir"/>
            </a:endParaRPr>
          </a:p>
          <a:p>
            <a:pPr indent="0" lvl="0" marL="457200" rtl="0" algn="l">
              <a:spcBef>
                <a:spcPts val="0"/>
              </a:spcBef>
              <a:spcAft>
                <a:spcPts val="0"/>
              </a:spcAft>
              <a:buNone/>
            </a:pPr>
            <a:r>
              <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Developed at NCEAS</a:t>
            </a:r>
            <a:endParaRPr>
              <a:latin typeface="Avenir"/>
              <a:ea typeface="Avenir"/>
              <a:cs typeface="Avenir"/>
              <a:sym typeface="Avenir"/>
            </a:endParaRPr>
          </a:p>
          <a:p>
            <a:pPr indent="0" lvl="0" marL="457200" rtl="0" algn="l">
              <a:spcBef>
                <a:spcPts val="0"/>
              </a:spcBef>
              <a:spcAft>
                <a:spcPts val="0"/>
              </a:spcAft>
              <a:buNone/>
            </a:pPr>
            <a:r>
              <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Compatible with other </a:t>
            </a:r>
            <a:r>
              <a:rPr lang="en">
                <a:latin typeface="Avenir"/>
                <a:ea typeface="Avenir"/>
                <a:cs typeface="Avenir"/>
                <a:sym typeface="Avenir"/>
              </a:rPr>
              <a:t>standards</a:t>
            </a:r>
            <a:r>
              <a:rPr lang="en">
                <a:latin typeface="Avenir"/>
                <a:ea typeface="Avenir"/>
                <a:cs typeface="Avenir"/>
                <a:sym typeface="Avenir"/>
              </a:rPr>
              <a:t> (DCMI, CSDGM/FGDC, ISO19115 )</a:t>
            </a:r>
            <a:endParaRPr>
              <a:latin typeface="Avenir"/>
              <a:ea typeface="Avenir"/>
              <a:cs typeface="Avenir"/>
              <a:sym typeface="Avenir"/>
            </a:endParaRPr>
          </a:p>
          <a:p>
            <a:pPr indent="0" lvl="0" marL="457200" rtl="0" algn="l">
              <a:spcBef>
                <a:spcPts val="0"/>
              </a:spcBef>
              <a:spcAft>
                <a:spcPts val="0"/>
              </a:spcAft>
              <a:buNone/>
            </a:pPr>
            <a:r>
              <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A “dialect” for XML</a:t>
            </a:r>
            <a:endParaRPr>
              <a:latin typeface="Avenir"/>
              <a:ea typeface="Avenir"/>
              <a:cs typeface="Avenir"/>
              <a:sym typeface="Avenir"/>
            </a:endParaRPr>
          </a:p>
          <a:p>
            <a:pPr indent="-317500" lvl="1" marL="914400" rtl="0" algn="l">
              <a:spcBef>
                <a:spcPts val="0"/>
              </a:spcBef>
              <a:spcAft>
                <a:spcPts val="0"/>
              </a:spcAft>
              <a:buSzPts val="1400"/>
              <a:buFont typeface="Avenir"/>
              <a:buChar char="○"/>
            </a:pPr>
            <a:r>
              <a:rPr lang="en">
                <a:latin typeface="Avenir"/>
                <a:ea typeface="Avenir"/>
                <a:cs typeface="Avenir"/>
                <a:sym typeface="Avenir"/>
              </a:rPr>
              <a:t>Modular</a:t>
            </a:r>
            <a:endParaRPr>
              <a:latin typeface="Avenir"/>
              <a:ea typeface="Avenir"/>
              <a:cs typeface="Avenir"/>
              <a:sym typeface="Avenir"/>
            </a:endParaRPr>
          </a:p>
          <a:p>
            <a:pPr indent="-317500" lvl="1" marL="914400" rtl="0" algn="l">
              <a:spcBef>
                <a:spcPts val="0"/>
              </a:spcBef>
              <a:spcAft>
                <a:spcPts val="0"/>
              </a:spcAft>
              <a:buSzPts val="1400"/>
              <a:buFont typeface="Avenir"/>
              <a:buChar char="○"/>
            </a:pPr>
            <a:r>
              <a:rPr lang="en">
                <a:latin typeface="Avenir"/>
                <a:ea typeface="Avenir"/>
                <a:cs typeface="Avenir"/>
                <a:sym typeface="Avenir"/>
              </a:rPr>
              <a:t>Detailed structure</a:t>
            </a:r>
            <a:endParaRPr>
              <a:latin typeface="Avenir"/>
              <a:ea typeface="Avenir"/>
              <a:cs typeface="Avenir"/>
              <a:sym typeface="Avenir"/>
            </a:endParaRPr>
          </a:p>
          <a:p>
            <a:pPr indent="-317500" lvl="1" marL="914400" rtl="0" algn="l">
              <a:spcBef>
                <a:spcPts val="0"/>
              </a:spcBef>
              <a:spcAft>
                <a:spcPts val="0"/>
              </a:spcAft>
              <a:buSzPts val="1400"/>
              <a:buFont typeface="Avenir"/>
              <a:buChar char="○"/>
            </a:pPr>
            <a:r>
              <a:rPr lang="en">
                <a:latin typeface="Avenir"/>
                <a:ea typeface="Avenir"/>
                <a:cs typeface="Avenir"/>
                <a:sym typeface="Avenir"/>
              </a:rPr>
              <a:t>Requires validation</a:t>
            </a:r>
            <a:endParaRPr>
              <a:latin typeface="Avenir"/>
              <a:ea typeface="Avenir"/>
              <a:cs typeface="Avenir"/>
              <a:sym typeface="Avenir"/>
            </a:endParaRPr>
          </a:p>
          <a:p>
            <a:pPr indent="0" lvl="0" marL="457200" rtl="0" algn="l">
              <a:spcBef>
                <a:spcPts val="0"/>
              </a:spcBef>
              <a:spcAft>
                <a:spcPts val="0"/>
              </a:spcAft>
              <a:buNone/>
            </a:pPr>
            <a:r>
              <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Uses tags aligned with the </a:t>
            </a:r>
            <a:r>
              <a:rPr lang="en">
                <a:latin typeface="Avenir"/>
                <a:ea typeface="Avenir"/>
                <a:cs typeface="Avenir"/>
                <a:sym typeface="Avenir"/>
              </a:rPr>
              <a:t>requirements</a:t>
            </a:r>
            <a:r>
              <a:rPr lang="en">
                <a:latin typeface="Avenir"/>
                <a:ea typeface="Avenir"/>
                <a:cs typeface="Avenir"/>
                <a:sym typeface="Avenir"/>
              </a:rPr>
              <a:t> and needs from </a:t>
            </a:r>
            <a:r>
              <a:rPr lang="en">
                <a:latin typeface="Avenir"/>
                <a:ea typeface="Avenir"/>
                <a:cs typeface="Avenir"/>
                <a:sym typeface="Avenir"/>
              </a:rPr>
              <a:t>the</a:t>
            </a:r>
            <a:r>
              <a:rPr lang="en">
                <a:latin typeface="Avenir"/>
                <a:ea typeface="Avenir"/>
                <a:cs typeface="Avenir"/>
                <a:sym typeface="Avenir"/>
              </a:rPr>
              <a:t> ecology and environmental community </a:t>
            </a:r>
            <a:endParaRPr>
              <a:latin typeface="Avenir"/>
              <a:ea typeface="Avenir"/>
              <a:cs typeface="Avenir"/>
              <a:sym typeface="Avenir"/>
            </a:endParaRPr>
          </a:p>
          <a:p>
            <a:pPr indent="0" lvl="0" marL="457200" rtl="0" algn="l">
              <a:spcBef>
                <a:spcPts val="0"/>
              </a:spcBef>
              <a:spcAft>
                <a:spcPts val="0"/>
              </a:spcAft>
              <a:buNone/>
            </a:pPr>
            <a:r>
              <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Used by some of the most relevant data repositories in the field</a:t>
            </a:r>
            <a:endParaRPr/>
          </a:p>
        </p:txBody>
      </p:sp>
      <p:sp>
        <p:nvSpPr>
          <p:cNvPr id="408" name="Google Shape;408;p54"/>
          <p:cNvSpPr txBox="1"/>
          <p:nvPr/>
        </p:nvSpPr>
        <p:spPr>
          <a:xfrm>
            <a:off x="3862275" y="4804800"/>
            <a:ext cx="385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u="sng">
                <a:solidFill>
                  <a:schemeClr val="hlink"/>
                </a:solidFill>
                <a:hlinkClick r:id="rId5"/>
              </a:rPr>
              <a:t>perma.cc/E2TP-GXSX</a:t>
            </a:r>
            <a:endParaRPr sz="10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55"/>
          <p:cNvPicPr preferRelativeResize="0"/>
          <p:nvPr/>
        </p:nvPicPr>
        <p:blipFill>
          <a:blip r:embed="rId3">
            <a:alphaModFix/>
          </a:blip>
          <a:stretch>
            <a:fillRect/>
          </a:stretch>
        </p:blipFill>
        <p:spPr>
          <a:xfrm>
            <a:off x="4880425" y="2574325"/>
            <a:ext cx="4263575" cy="2571200"/>
          </a:xfrm>
          <a:prstGeom prst="rect">
            <a:avLst/>
          </a:prstGeom>
          <a:noFill/>
          <a:ln>
            <a:noFill/>
          </a:ln>
        </p:spPr>
      </p:pic>
      <p:sp>
        <p:nvSpPr>
          <p:cNvPr id="414" name="Google Shape;414;p55"/>
          <p:cNvSpPr txBox="1"/>
          <p:nvPr/>
        </p:nvSpPr>
        <p:spPr>
          <a:xfrm>
            <a:off x="5150142" y="3711775"/>
            <a:ext cx="83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t>EML Record</a:t>
            </a:r>
            <a:endParaRPr b="1" sz="900"/>
          </a:p>
        </p:txBody>
      </p:sp>
      <p:sp>
        <p:nvSpPr>
          <p:cNvPr id="415" name="Google Shape;415;p55"/>
          <p:cNvSpPr txBox="1"/>
          <p:nvPr/>
        </p:nvSpPr>
        <p:spPr>
          <a:xfrm>
            <a:off x="6216465" y="3881658"/>
            <a:ext cx="7527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t>Dataset</a:t>
            </a:r>
            <a:endParaRPr b="1" sz="900"/>
          </a:p>
        </p:txBody>
      </p:sp>
      <p:sp>
        <p:nvSpPr>
          <p:cNvPr id="416" name="Google Shape;416;p55"/>
          <p:cNvSpPr txBox="1"/>
          <p:nvPr/>
        </p:nvSpPr>
        <p:spPr>
          <a:xfrm>
            <a:off x="7068903" y="3988539"/>
            <a:ext cx="7527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t>Data Table</a:t>
            </a:r>
            <a:endParaRPr b="1" sz="900"/>
          </a:p>
        </p:txBody>
      </p:sp>
      <p:sp>
        <p:nvSpPr>
          <p:cNvPr id="417" name="Google Shape;417;p55"/>
          <p:cNvSpPr txBox="1"/>
          <p:nvPr>
            <p:ph idx="4294967295" type="title"/>
          </p:nvPr>
        </p:nvSpPr>
        <p:spPr>
          <a:xfrm>
            <a:off x="311700" y="1359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Clr>
                <a:schemeClr val="dk1"/>
              </a:buClr>
              <a:buSzPct val="34375"/>
              <a:buFont typeface="Arial"/>
              <a:buNone/>
            </a:pPr>
            <a:r>
              <a:rPr b="1" lang="en" sz="3200">
                <a:solidFill>
                  <a:srgbClr val="004B83"/>
                </a:solidFill>
                <a:latin typeface="Century Gothic"/>
                <a:ea typeface="Century Gothic"/>
                <a:cs typeface="Century Gothic"/>
                <a:sym typeface="Century Gothic"/>
              </a:rPr>
              <a:t>EML in</a:t>
            </a:r>
            <a:r>
              <a:rPr b="1" lang="en" sz="3200">
                <a:solidFill>
                  <a:srgbClr val="004B83"/>
                </a:solidFill>
                <a:latin typeface="Century Gothic"/>
                <a:ea typeface="Century Gothic"/>
                <a:cs typeface="Century Gothic"/>
                <a:sym typeface="Century Gothic"/>
              </a:rPr>
              <a:t> XML </a:t>
            </a:r>
            <a:endParaRPr sz="3150">
              <a:highlight>
                <a:srgbClr val="FEBC11"/>
              </a:highlight>
            </a:endParaRPr>
          </a:p>
        </p:txBody>
      </p:sp>
      <p:sp>
        <p:nvSpPr>
          <p:cNvPr id="418" name="Google Shape;418;p55"/>
          <p:cNvSpPr txBox="1"/>
          <p:nvPr/>
        </p:nvSpPr>
        <p:spPr>
          <a:xfrm>
            <a:off x="7781467" y="4128667"/>
            <a:ext cx="752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t>Attribute </a:t>
            </a:r>
            <a:endParaRPr b="1" sz="900"/>
          </a:p>
          <a:p>
            <a:pPr indent="0" lvl="0" marL="0" rtl="0" algn="ctr">
              <a:spcBef>
                <a:spcPts val="0"/>
              </a:spcBef>
              <a:spcAft>
                <a:spcPts val="0"/>
              </a:spcAft>
              <a:buNone/>
            </a:pPr>
            <a:r>
              <a:rPr b="1" lang="en" sz="900"/>
              <a:t>List</a:t>
            </a:r>
            <a:endParaRPr b="1" sz="900"/>
          </a:p>
        </p:txBody>
      </p:sp>
      <p:sp>
        <p:nvSpPr>
          <p:cNvPr id="419" name="Google Shape;419;p55"/>
          <p:cNvSpPr txBox="1"/>
          <p:nvPr/>
        </p:nvSpPr>
        <p:spPr>
          <a:xfrm>
            <a:off x="8327297" y="4197972"/>
            <a:ext cx="8571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t>Attribute</a:t>
            </a:r>
            <a:endParaRPr b="1" sz="900"/>
          </a:p>
        </p:txBody>
      </p:sp>
      <p:pic>
        <p:nvPicPr>
          <p:cNvPr id="420" name="Google Shape;420;p55"/>
          <p:cNvPicPr preferRelativeResize="0"/>
          <p:nvPr/>
        </p:nvPicPr>
        <p:blipFill>
          <a:blip r:embed="rId4">
            <a:alphaModFix/>
          </a:blip>
          <a:stretch>
            <a:fillRect/>
          </a:stretch>
        </p:blipFill>
        <p:spPr>
          <a:xfrm>
            <a:off x="5958073" y="2618965"/>
            <a:ext cx="453512" cy="546992"/>
          </a:xfrm>
          <a:prstGeom prst="rect">
            <a:avLst/>
          </a:prstGeom>
          <a:noFill/>
          <a:ln>
            <a:noFill/>
          </a:ln>
        </p:spPr>
      </p:pic>
      <p:pic>
        <p:nvPicPr>
          <p:cNvPr id="421" name="Google Shape;421;p55"/>
          <p:cNvPicPr preferRelativeResize="0"/>
          <p:nvPr/>
        </p:nvPicPr>
        <p:blipFill>
          <a:blip r:embed="rId4">
            <a:alphaModFix/>
          </a:blip>
          <a:stretch>
            <a:fillRect/>
          </a:stretch>
        </p:blipFill>
        <p:spPr>
          <a:xfrm>
            <a:off x="6889796" y="2972424"/>
            <a:ext cx="453512" cy="546992"/>
          </a:xfrm>
          <a:prstGeom prst="rect">
            <a:avLst/>
          </a:prstGeom>
          <a:noFill/>
          <a:ln>
            <a:noFill/>
          </a:ln>
        </p:spPr>
      </p:pic>
      <p:pic>
        <p:nvPicPr>
          <p:cNvPr id="422" name="Google Shape;422;p55"/>
          <p:cNvPicPr preferRelativeResize="0"/>
          <p:nvPr/>
        </p:nvPicPr>
        <p:blipFill>
          <a:blip r:embed="rId4">
            <a:alphaModFix/>
          </a:blip>
          <a:stretch>
            <a:fillRect/>
          </a:stretch>
        </p:blipFill>
        <p:spPr>
          <a:xfrm>
            <a:off x="7664070" y="3165958"/>
            <a:ext cx="453512" cy="546992"/>
          </a:xfrm>
          <a:prstGeom prst="rect">
            <a:avLst/>
          </a:prstGeom>
          <a:noFill/>
          <a:ln>
            <a:noFill/>
          </a:ln>
        </p:spPr>
      </p:pic>
      <p:pic>
        <p:nvPicPr>
          <p:cNvPr id="423" name="Google Shape;423;p55"/>
          <p:cNvPicPr preferRelativeResize="0"/>
          <p:nvPr/>
        </p:nvPicPr>
        <p:blipFill>
          <a:blip r:embed="rId4">
            <a:alphaModFix/>
          </a:blip>
          <a:stretch>
            <a:fillRect/>
          </a:stretch>
        </p:blipFill>
        <p:spPr>
          <a:xfrm>
            <a:off x="8327309" y="3370575"/>
            <a:ext cx="453512" cy="546992"/>
          </a:xfrm>
          <a:prstGeom prst="rect">
            <a:avLst/>
          </a:prstGeom>
          <a:noFill/>
          <a:ln>
            <a:noFill/>
          </a:ln>
        </p:spPr>
      </p:pic>
      <p:sp>
        <p:nvSpPr>
          <p:cNvPr id="424" name="Google Shape;424;p55"/>
          <p:cNvSpPr txBox="1"/>
          <p:nvPr/>
        </p:nvSpPr>
        <p:spPr>
          <a:xfrm>
            <a:off x="370350" y="727550"/>
            <a:ext cx="4676700" cy="36264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1200"/>
              </a:spcBef>
              <a:spcAft>
                <a:spcPts val="0"/>
              </a:spcAft>
              <a:buClr>
                <a:schemeClr val="dk1"/>
              </a:buClr>
              <a:buSzPts val="1800"/>
              <a:buFont typeface="Avenir"/>
              <a:buChar char="●"/>
            </a:pPr>
            <a:r>
              <a:rPr lang="en" sz="1800">
                <a:solidFill>
                  <a:schemeClr val="dk1"/>
                </a:solidFill>
                <a:latin typeface="Avenir"/>
                <a:ea typeface="Avenir"/>
                <a:cs typeface="Avenir"/>
                <a:sym typeface="Avenir"/>
              </a:rPr>
              <a:t>Uses flexible, custom tags to structure data</a:t>
            </a:r>
            <a:endParaRPr sz="1800">
              <a:solidFill>
                <a:schemeClr val="dk1"/>
              </a:solidFill>
              <a:latin typeface="Avenir"/>
              <a:ea typeface="Avenir"/>
              <a:cs typeface="Avenir"/>
              <a:sym typeface="Avenir"/>
            </a:endParaRPr>
          </a:p>
          <a:p>
            <a:pPr indent="-342900" lvl="0" marL="457200" rtl="0" algn="l">
              <a:lnSpc>
                <a:spcPct val="115000"/>
              </a:lnSpc>
              <a:spcBef>
                <a:spcPts val="1200"/>
              </a:spcBef>
              <a:spcAft>
                <a:spcPts val="0"/>
              </a:spcAft>
              <a:buClr>
                <a:schemeClr val="dk1"/>
              </a:buClr>
              <a:buSzPts val="1800"/>
              <a:buFont typeface="Avenir"/>
              <a:buChar char="●"/>
            </a:pPr>
            <a:r>
              <a:rPr lang="en" sz="1800">
                <a:solidFill>
                  <a:schemeClr val="dk1"/>
                </a:solidFill>
                <a:latin typeface="Avenir"/>
                <a:ea typeface="Avenir"/>
                <a:cs typeface="Avenir"/>
                <a:sym typeface="Avenir"/>
              </a:rPr>
              <a:t>Human- and machine-readable format</a:t>
            </a:r>
            <a:endParaRPr sz="1800">
              <a:solidFill>
                <a:schemeClr val="dk1"/>
              </a:solidFill>
              <a:latin typeface="Avenir"/>
              <a:ea typeface="Avenir"/>
              <a:cs typeface="Avenir"/>
              <a:sym typeface="Avenir"/>
            </a:endParaRPr>
          </a:p>
          <a:p>
            <a:pPr indent="-342900" lvl="0" marL="457200" rtl="0" algn="l">
              <a:lnSpc>
                <a:spcPct val="115000"/>
              </a:lnSpc>
              <a:spcBef>
                <a:spcPts val="1200"/>
              </a:spcBef>
              <a:spcAft>
                <a:spcPts val="0"/>
              </a:spcAft>
              <a:buClr>
                <a:schemeClr val="dk1"/>
              </a:buClr>
              <a:buSzPts val="1800"/>
              <a:buFont typeface="Avenir"/>
              <a:buChar char="●"/>
            </a:pPr>
            <a:r>
              <a:rPr lang="en" sz="1800">
                <a:solidFill>
                  <a:schemeClr val="dk1"/>
                </a:solidFill>
                <a:latin typeface="Avenir"/>
                <a:ea typeface="Avenir"/>
                <a:cs typeface="Avenir"/>
                <a:sym typeface="Avenir"/>
              </a:rPr>
              <a:t>Organizes data hierarchically to show relationships</a:t>
            </a:r>
            <a:endParaRPr sz="1800">
              <a:solidFill>
                <a:schemeClr val="dk1"/>
              </a:solidFill>
              <a:latin typeface="Avenir"/>
              <a:ea typeface="Avenir"/>
              <a:cs typeface="Avenir"/>
              <a:sym typeface="Avenir"/>
            </a:endParaRPr>
          </a:p>
          <a:p>
            <a:pPr indent="-342900" lvl="0" marL="457200" rtl="0" algn="l">
              <a:lnSpc>
                <a:spcPct val="115000"/>
              </a:lnSpc>
              <a:spcBef>
                <a:spcPts val="1200"/>
              </a:spcBef>
              <a:spcAft>
                <a:spcPts val="0"/>
              </a:spcAft>
              <a:buClr>
                <a:schemeClr val="dk1"/>
              </a:buClr>
              <a:buSzPts val="1800"/>
              <a:buFont typeface="Avenir"/>
              <a:buChar char="●"/>
            </a:pPr>
            <a:r>
              <a:rPr lang="en" sz="1800">
                <a:solidFill>
                  <a:schemeClr val="dk1"/>
                </a:solidFill>
                <a:latin typeface="Avenir"/>
                <a:ea typeface="Avenir"/>
                <a:cs typeface="Avenir"/>
                <a:sym typeface="Avenir"/>
              </a:rPr>
              <a:t>Supports consistent data sharing across systems</a:t>
            </a:r>
            <a:endParaRPr sz="1800">
              <a:solidFill>
                <a:schemeClr val="dk1"/>
              </a:solidFill>
              <a:latin typeface="Avenir"/>
              <a:ea typeface="Avenir"/>
              <a:cs typeface="Avenir"/>
              <a:sym typeface="Avenir"/>
            </a:endParaRPr>
          </a:p>
          <a:p>
            <a:pPr indent="-342900" lvl="0" marL="457200" rtl="0" algn="l">
              <a:lnSpc>
                <a:spcPct val="115000"/>
              </a:lnSpc>
              <a:spcBef>
                <a:spcPts val="1200"/>
              </a:spcBef>
              <a:spcAft>
                <a:spcPts val="1000"/>
              </a:spcAft>
              <a:buClr>
                <a:schemeClr val="dk1"/>
              </a:buClr>
              <a:buSzPts val="1800"/>
              <a:buFont typeface="Avenir"/>
              <a:buChar char="●"/>
            </a:pPr>
            <a:r>
              <a:rPr lang="en" sz="1800">
                <a:solidFill>
                  <a:schemeClr val="dk1"/>
                </a:solidFill>
                <a:latin typeface="Avenir"/>
                <a:ea typeface="Avenir"/>
                <a:cs typeface="Avenir"/>
                <a:sym typeface="Avenir"/>
              </a:rPr>
              <a:t>Describes data only — does not process or compute it</a:t>
            </a:r>
            <a:endParaRPr sz="1900">
              <a:solidFill>
                <a:schemeClr val="dk1"/>
              </a:solidFill>
              <a:latin typeface="Avenir"/>
              <a:ea typeface="Avenir"/>
              <a:cs typeface="Avenir"/>
              <a:sym typeface="Aveni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6"/>
          <p:cNvSpPr txBox="1"/>
          <p:nvPr>
            <p:ph type="ctrTitle"/>
          </p:nvPr>
        </p:nvSpPr>
        <p:spPr>
          <a:xfrm>
            <a:off x="311700" y="0"/>
            <a:ext cx="8520600" cy="701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SzPts val="990"/>
              <a:buNone/>
            </a:pPr>
            <a:r>
              <a:rPr b="1" lang="en" sz="3020">
                <a:solidFill>
                  <a:srgbClr val="1C4587"/>
                </a:solidFill>
                <a:latin typeface="Century Gothic"/>
                <a:ea typeface="Century Gothic"/>
                <a:cs typeface="Century Gothic"/>
                <a:sym typeface="Century Gothic"/>
              </a:rPr>
              <a:t>Minimum</a:t>
            </a:r>
            <a:r>
              <a:rPr b="1" lang="en" sz="3020">
                <a:solidFill>
                  <a:srgbClr val="1C4587"/>
                </a:solidFill>
                <a:latin typeface="Century Gothic"/>
                <a:ea typeface="Century Gothic"/>
                <a:cs typeface="Century Gothic"/>
                <a:sym typeface="Century Gothic"/>
              </a:rPr>
              <a:t> EML record</a:t>
            </a:r>
            <a:endParaRPr b="1" sz="3020">
              <a:solidFill>
                <a:srgbClr val="1C4587"/>
              </a:solidFill>
              <a:latin typeface="Century Gothic"/>
              <a:ea typeface="Century Gothic"/>
              <a:cs typeface="Century Gothic"/>
              <a:sym typeface="Century Gothic"/>
            </a:endParaRPr>
          </a:p>
        </p:txBody>
      </p:sp>
      <p:sp>
        <p:nvSpPr>
          <p:cNvPr id="430" name="Google Shape;430;p56"/>
          <p:cNvSpPr txBox="1"/>
          <p:nvPr/>
        </p:nvSpPr>
        <p:spPr>
          <a:xfrm>
            <a:off x="408725" y="648900"/>
            <a:ext cx="6384000" cy="410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Avenir"/>
                <a:ea typeface="Avenir"/>
                <a:cs typeface="Avenir"/>
                <a:sym typeface="Avenir"/>
              </a:rPr>
              <a:t>- eml</a:t>
            </a:r>
            <a:endParaRPr sz="1500">
              <a:solidFill>
                <a:schemeClr val="dk1"/>
              </a:solidFill>
              <a:latin typeface="Avenir"/>
              <a:ea typeface="Avenir"/>
              <a:cs typeface="Avenir"/>
              <a:sym typeface="Avenir"/>
            </a:endParaRPr>
          </a:p>
          <a:p>
            <a:pPr indent="0" lvl="0" marL="0" rtl="0" algn="l">
              <a:spcBef>
                <a:spcPts val="0"/>
              </a:spcBef>
              <a:spcAft>
                <a:spcPts val="0"/>
              </a:spcAft>
              <a:buNone/>
            </a:pPr>
            <a:r>
              <a:rPr lang="en" sz="1500">
                <a:solidFill>
                  <a:schemeClr val="dk1"/>
                </a:solidFill>
                <a:latin typeface="Avenir"/>
                <a:ea typeface="Avenir"/>
                <a:cs typeface="Avenir"/>
                <a:sym typeface="Avenir"/>
              </a:rPr>
              <a:t>  </a:t>
            </a:r>
            <a:r>
              <a:rPr i="1" lang="en" sz="1500">
                <a:solidFill>
                  <a:schemeClr val="dk1"/>
                </a:solidFill>
                <a:latin typeface="Avenir"/>
                <a:ea typeface="Avenir"/>
                <a:cs typeface="Avenir"/>
                <a:sym typeface="Avenir"/>
              </a:rPr>
              <a:t>- dataset</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a:t>
            </a:r>
            <a:r>
              <a:rPr i="1" lang="en" sz="1500">
                <a:solidFill>
                  <a:schemeClr val="dk1"/>
                </a:solidFill>
                <a:highlight>
                  <a:srgbClr val="FEBC11"/>
                </a:highlight>
                <a:latin typeface="Avenir"/>
                <a:ea typeface="Avenir"/>
                <a:cs typeface="Avenir"/>
                <a:sym typeface="Avenir"/>
              </a:rPr>
              <a:t>title*</a:t>
            </a:r>
            <a:endParaRPr i="1" sz="1500">
              <a:solidFill>
                <a:schemeClr val="dk1"/>
              </a:solidFill>
              <a:highlight>
                <a:srgbClr val="FEBC11"/>
              </a:highlight>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a:t>
            </a:r>
            <a:r>
              <a:rPr i="1" lang="en" sz="1500">
                <a:solidFill>
                  <a:schemeClr val="dk1"/>
                </a:solidFill>
                <a:highlight>
                  <a:srgbClr val="FEBC11"/>
                </a:highlight>
                <a:latin typeface="Avenir"/>
                <a:ea typeface="Avenir"/>
                <a:cs typeface="Avenir"/>
                <a:sym typeface="Avenir"/>
              </a:rPr>
              <a:t>creator(s)*</a:t>
            </a:r>
            <a:endParaRPr i="1" sz="1500">
              <a:solidFill>
                <a:schemeClr val="dk1"/>
              </a:solidFill>
              <a:highlight>
                <a:srgbClr val="FEBC11"/>
              </a:highlight>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publisher</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pubDate</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keywords</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abstract </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intellectualRights</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a:t>
            </a:r>
            <a:r>
              <a:rPr i="1" lang="en" sz="1500">
                <a:solidFill>
                  <a:schemeClr val="dk1"/>
                </a:solidFill>
                <a:highlight>
                  <a:srgbClr val="FEBC11"/>
                </a:highlight>
                <a:latin typeface="Avenir"/>
                <a:ea typeface="Avenir"/>
                <a:cs typeface="Avenir"/>
                <a:sym typeface="Avenir"/>
              </a:rPr>
              <a:t>contact*</a:t>
            </a:r>
            <a:endParaRPr i="1" sz="1500">
              <a:solidFill>
                <a:schemeClr val="dk1"/>
              </a:solidFill>
              <a:highlight>
                <a:srgbClr val="FEBC11"/>
              </a:highlight>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methods</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coverage (e.g., geographic/temporal/taxonomic)</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i="1" lang="en" sz="1500">
                <a:solidFill>
                  <a:schemeClr val="dk1"/>
                </a:solidFill>
                <a:latin typeface="Avenir"/>
                <a:ea typeface="Avenir"/>
                <a:cs typeface="Avenir"/>
                <a:sym typeface="Avenir"/>
              </a:rPr>
              <a:t>    - dataTable</a:t>
            </a:r>
            <a:endParaRPr i="1" sz="1500">
              <a:solidFill>
                <a:schemeClr val="dk1"/>
              </a:solidFill>
              <a:latin typeface="Avenir"/>
              <a:ea typeface="Avenir"/>
              <a:cs typeface="Avenir"/>
              <a:sym typeface="Avenir"/>
            </a:endParaRPr>
          </a:p>
          <a:p>
            <a:pPr indent="0" lvl="0" marL="0" rtl="0" algn="l">
              <a:spcBef>
                <a:spcPts val="0"/>
              </a:spcBef>
              <a:spcAft>
                <a:spcPts val="0"/>
              </a:spcAft>
              <a:buNone/>
            </a:pPr>
            <a:r>
              <a:rPr lang="en" sz="1500">
                <a:solidFill>
                  <a:schemeClr val="dk1"/>
                </a:solidFill>
                <a:latin typeface="Avenir"/>
                <a:ea typeface="Avenir"/>
                <a:cs typeface="Avenir"/>
                <a:sym typeface="Avenir"/>
              </a:rPr>
              <a:t>      - entityName</a:t>
            </a:r>
            <a:endParaRPr sz="1500">
              <a:solidFill>
                <a:schemeClr val="dk1"/>
              </a:solidFill>
              <a:latin typeface="Avenir"/>
              <a:ea typeface="Avenir"/>
              <a:cs typeface="Avenir"/>
              <a:sym typeface="Avenir"/>
            </a:endParaRPr>
          </a:p>
          <a:p>
            <a:pPr indent="0" lvl="0" marL="0" rtl="0" algn="l">
              <a:spcBef>
                <a:spcPts val="0"/>
              </a:spcBef>
              <a:spcAft>
                <a:spcPts val="0"/>
              </a:spcAft>
              <a:buNone/>
            </a:pPr>
            <a:r>
              <a:rPr lang="en" sz="1500">
                <a:solidFill>
                  <a:schemeClr val="dk1"/>
                </a:solidFill>
                <a:latin typeface="Avenir"/>
                <a:ea typeface="Avenir"/>
                <a:cs typeface="Avenir"/>
                <a:sym typeface="Avenir"/>
              </a:rPr>
              <a:t>      - entityDescription</a:t>
            </a:r>
            <a:endParaRPr sz="1500">
              <a:solidFill>
                <a:schemeClr val="dk1"/>
              </a:solidFill>
              <a:latin typeface="Avenir"/>
              <a:ea typeface="Avenir"/>
              <a:cs typeface="Avenir"/>
              <a:sym typeface="Avenir"/>
            </a:endParaRPr>
          </a:p>
          <a:p>
            <a:pPr indent="0" lvl="0" marL="0" rtl="0" algn="l">
              <a:spcBef>
                <a:spcPts val="0"/>
              </a:spcBef>
              <a:spcAft>
                <a:spcPts val="0"/>
              </a:spcAft>
              <a:buNone/>
            </a:pPr>
            <a:r>
              <a:rPr lang="en" sz="1500">
                <a:solidFill>
                  <a:schemeClr val="dk1"/>
                </a:solidFill>
                <a:latin typeface="Avenir"/>
                <a:ea typeface="Avenir"/>
                <a:cs typeface="Avenir"/>
                <a:sym typeface="Avenir"/>
              </a:rPr>
              <a:t>      - physical</a:t>
            </a:r>
            <a:endParaRPr sz="1500">
              <a:solidFill>
                <a:schemeClr val="dk1"/>
              </a:solidFill>
              <a:latin typeface="Avenir"/>
              <a:ea typeface="Avenir"/>
              <a:cs typeface="Avenir"/>
              <a:sym typeface="Avenir"/>
            </a:endParaRPr>
          </a:p>
          <a:p>
            <a:pPr indent="0" lvl="0" marL="0" rtl="0" algn="l">
              <a:spcBef>
                <a:spcPts val="0"/>
              </a:spcBef>
              <a:spcAft>
                <a:spcPts val="0"/>
              </a:spcAft>
              <a:buNone/>
            </a:pPr>
            <a:r>
              <a:rPr lang="en" sz="1500">
                <a:solidFill>
                  <a:schemeClr val="dk1"/>
                </a:solidFill>
                <a:latin typeface="Avenir"/>
                <a:ea typeface="Avenir"/>
                <a:cs typeface="Avenir"/>
                <a:sym typeface="Avenir"/>
              </a:rPr>
              <a:t>      - attributeList</a:t>
            </a:r>
            <a:endParaRPr sz="1500">
              <a:latin typeface="Avenir"/>
              <a:ea typeface="Avenir"/>
              <a:cs typeface="Avenir"/>
              <a:sym typeface="Avenir"/>
            </a:endParaRPr>
          </a:p>
        </p:txBody>
      </p:sp>
      <p:sp>
        <p:nvSpPr>
          <p:cNvPr id="431" name="Google Shape;431;p56"/>
          <p:cNvSpPr txBox="1"/>
          <p:nvPr/>
        </p:nvSpPr>
        <p:spPr>
          <a:xfrm>
            <a:off x="4572000" y="2171550"/>
            <a:ext cx="4136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rgbClr val="FEBC11"/>
                </a:highlight>
              </a:rPr>
              <a:t>*required fields</a:t>
            </a:r>
            <a:endParaRPr>
              <a:highlight>
                <a:srgbClr val="FEBC11"/>
              </a:highlight>
            </a:endParaRPr>
          </a:p>
        </p:txBody>
      </p:sp>
      <p:pic>
        <p:nvPicPr>
          <p:cNvPr id="432" name="Google Shape;432;p56"/>
          <p:cNvPicPr preferRelativeResize="0"/>
          <p:nvPr/>
        </p:nvPicPr>
        <p:blipFill>
          <a:blip r:embed="rId3">
            <a:alphaModFix/>
          </a:blip>
          <a:stretch>
            <a:fillRect/>
          </a:stretch>
        </p:blipFill>
        <p:spPr>
          <a:xfrm>
            <a:off x="6290097" y="1488650"/>
            <a:ext cx="1531525" cy="1766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57"/>
          <p:cNvPicPr preferRelativeResize="0"/>
          <p:nvPr/>
        </p:nvPicPr>
        <p:blipFill>
          <a:blip r:embed="rId3">
            <a:alphaModFix/>
          </a:blip>
          <a:stretch>
            <a:fillRect/>
          </a:stretch>
        </p:blipFill>
        <p:spPr>
          <a:xfrm>
            <a:off x="332900" y="1039188"/>
            <a:ext cx="8614950" cy="3178762"/>
          </a:xfrm>
          <a:prstGeom prst="rect">
            <a:avLst/>
          </a:prstGeom>
          <a:noFill/>
          <a:ln>
            <a:noFill/>
          </a:ln>
        </p:spPr>
      </p:pic>
      <p:sp>
        <p:nvSpPr>
          <p:cNvPr id="438" name="Google Shape;438;p57"/>
          <p:cNvSpPr txBox="1"/>
          <p:nvPr/>
        </p:nvSpPr>
        <p:spPr>
          <a:xfrm>
            <a:off x="525850" y="4767525"/>
            <a:ext cx="8574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u="sng">
                <a:solidFill>
                  <a:schemeClr val="hlink"/>
                </a:solidFill>
                <a:latin typeface="Avenir"/>
                <a:ea typeface="Avenir"/>
                <a:cs typeface="Avenir"/>
                <a:sym typeface="Avenir"/>
                <a:hlinkClick r:id="rId4"/>
              </a:rPr>
              <a:t>www.nceas.ucsb.edu/news/why-you-never-knew-how-much-you-needed-ecological-metadata-language</a:t>
            </a:r>
            <a:endParaRPr sz="1000">
              <a:latin typeface="Avenir"/>
              <a:ea typeface="Avenir"/>
              <a:cs typeface="Avenir"/>
              <a:sym typeface="Avenir"/>
            </a:endParaRPr>
          </a:p>
        </p:txBody>
      </p:sp>
      <p:sp>
        <p:nvSpPr>
          <p:cNvPr id="439" name="Google Shape;439;p57"/>
          <p:cNvSpPr txBox="1"/>
          <p:nvPr/>
        </p:nvSpPr>
        <p:spPr>
          <a:xfrm>
            <a:off x="525849" y="3459225"/>
            <a:ext cx="4119600" cy="1262100"/>
          </a:xfrm>
          <a:prstGeom prst="rect">
            <a:avLst/>
          </a:prstGeom>
          <a:solidFill>
            <a:srgbClr val="FEBC1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Avenir"/>
                <a:ea typeface="Avenir"/>
                <a:cs typeface="Avenir"/>
                <a:sym typeface="Avenir"/>
              </a:rPr>
              <a:t>More attributes of data become visible and searchable, while also maintaining greater consistency.</a:t>
            </a:r>
            <a:endParaRPr>
              <a:solidFill>
                <a:schemeClr val="dk1"/>
              </a:solidFill>
              <a:latin typeface="Avenir"/>
              <a:ea typeface="Avenir"/>
              <a:cs typeface="Avenir"/>
              <a:sym typeface="Avenir"/>
            </a:endParaRPr>
          </a:p>
          <a:p>
            <a:pPr indent="0" lvl="0" marL="0" rtl="0" algn="l">
              <a:spcBef>
                <a:spcPts val="0"/>
              </a:spcBef>
              <a:spcAft>
                <a:spcPts val="0"/>
              </a:spcAft>
              <a:buNone/>
            </a:pPr>
            <a:r>
              <a:rPr lang="en">
                <a:solidFill>
                  <a:schemeClr val="dk1"/>
                </a:solidFill>
                <a:latin typeface="Avenir"/>
                <a:ea typeface="Avenir"/>
                <a:cs typeface="Avenir"/>
                <a:sym typeface="Avenir"/>
              </a:rPr>
              <a:t>Choose to share your data in a repository that maintain </a:t>
            </a:r>
            <a:r>
              <a:rPr b="1" lang="en">
                <a:solidFill>
                  <a:schemeClr val="dk1"/>
                </a:solidFill>
                <a:latin typeface="Avenir"/>
                <a:ea typeface="Avenir"/>
                <a:cs typeface="Avenir"/>
                <a:sym typeface="Avenir"/>
              </a:rPr>
              <a:t>rich queryable metadata</a:t>
            </a:r>
            <a:endParaRPr>
              <a:solidFill>
                <a:schemeClr val="dk1"/>
              </a:solidFill>
              <a:latin typeface="Avenir"/>
              <a:ea typeface="Avenir"/>
              <a:cs typeface="Avenir"/>
              <a:sym typeface="Avenir"/>
            </a:endParaRPr>
          </a:p>
        </p:txBody>
      </p:sp>
      <p:sp>
        <p:nvSpPr>
          <p:cNvPr id="440" name="Google Shape;440;p57"/>
          <p:cNvSpPr txBox="1"/>
          <p:nvPr>
            <p:ph type="title"/>
          </p:nvPr>
        </p:nvSpPr>
        <p:spPr>
          <a:xfrm>
            <a:off x="311700" y="2024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1C4587"/>
                </a:solidFill>
                <a:latin typeface="Century Gothic"/>
                <a:ea typeface="Century Gothic"/>
                <a:cs typeface="Century Gothic"/>
                <a:sym typeface="Century Gothic"/>
              </a:rPr>
              <a:t>Metadata Standard in Action </a:t>
            </a:r>
            <a:endParaRPr b="1" sz="3020">
              <a:solidFill>
                <a:srgbClr val="1C4587"/>
              </a:solidFill>
              <a:latin typeface="Century Gothic"/>
              <a:ea typeface="Century Gothic"/>
              <a:cs typeface="Century Gothic"/>
              <a:sym typeface="Century Gothic"/>
            </a:endParaRPr>
          </a:p>
          <a:p>
            <a:pPr indent="0" lvl="0" marL="0" rtl="0" algn="l">
              <a:spcBef>
                <a:spcPts val="0"/>
              </a:spcBef>
              <a:spcAft>
                <a:spcPts val="0"/>
              </a:spcAft>
              <a:buSzPts val="990"/>
              <a:buNone/>
            </a:pPr>
            <a:r>
              <a:rPr b="1" lang="en" sz="2320">
                <a:solidFill>
                  <a:schemeClr val="accent4"/>
                </a:solidFill>
                <a:latin typeface="Century Gothic"/>
                <a:ea typeface="Century Gothic"/>
                <a:cs typeface="Century Gothic"/>
                <a:sym typeface="Century Gothic"/>
              </a:rPr>
              <a:t>Granular Search</a:t>
            </a:r>
            <a:endParaRPr b="1" sz="2320">
              <a:solidFill>
                <a:schemeClr val="accent4"/>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8"/>
          <p:cNvSpPr txBox="1"/>
          <p:nvPr>
            <p:ph type="title"/>
          </p:nvPr>
        </p:nvSpPr>
        <p:spPr>
          <a:xfrm>
            <a:off x="311700" y="1359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Clr>
                <a:schemeClr val="dk1"/>
              </a:buClr>
              <a:buSzPct val="34375"/>
              <a:buFont typeface="Arial"/>
              <a:buNone/>
            </a:pPr>
            <a:r>
              <a:rPr b="1" lang="en" sz="3200">
                <a:solidFill>
                  <a:srgbClr val="004B83"/>
                </a:solidFill>
                <a:latin typeface="Century Gothic"/>
                <a:ea typeface="Century Gothic"/>
                <a:cs typeface="Century Gothic"/>
                <a:sym typeface="Century Gothic"/>
              </a:rPr>
              <a:t>Metadata Standard In Action      </a:t>
            </a:r>
            <a:r>
              <a:rPr b="1" lang="en" sz="1867" u="sng">
                <a:highlight>
                  <a:srgbClr val="FEBC11"/>
                </a:highlight>
                <a:latin typeface="Century Gothic"/>
                <a:ea typeface="Century Gothic"/>
                <a:cs typeface="Century Gothic"/>
                <a:sym typeface="Century Gothic"/>
                <a:hlinkClick r:id="rId3"/>
              </a:rPr>
              <a:t>search.dataone.org/data</a:t>
            </a:r>
            <a:endParaRPr sz="3150">
              <a:highlight>
                <a:srgbClr val="FEBC11"/>
              </a:highlight>
            </a:endParaRPr>
          </a:p>
        </p:txBody>
      </p:sp>
      <p:sp>
        <p:nvSpPr>
          <p:cNvPr id="446" name="Google Shape;446;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447" name="Google Shape;447;p58"/>
          <p:cNvPicPr preferRelativeResize="0"/>
          <p:nvPr/>
        </p:nvPicPr>
        <p:blipFill rotWithShape="1">
          <a:blip r:embed="rId4">
            <a:alphaModFix/>
          </a:blip>
          <a:srcRect b="0" l="0" r="1768" t="0"/>
          <a:stretch/>
        </p:blipFill>
        <p:spPr>
          <a:xfrm>
            <a:off x="414775" y="907050"/>
            <a:ext cx="8167123" cy="4212051"/>
          </a:xfrm>
          <a:prstGeom prst="rect">
            <a:avLst/>
          </a:prstGeom>
          <a:noFill/>
          <a:ln>
            <a:noFill/>
          </a:ln>
        </p:spPr>
      </p:pic>
      <p:pic>
        <p:nvPicPr>
          <p:cNvPr id="448" name="Google Shape;448;p58" title="Screenshot 2026-05-12 at 3.20.38 PM.png"/>
          <p:cNvPicPr preferRelativeResize="0"/>
          <p:nvPr/>
        </p:nvPicPr>
        <p:blipFill>
          <a:blip r:embed="rId5">
            <a:alphaModFix/>
          </a:blip>
          <a:stretch>
            <a:fillRect/>
          </a:stretch>
        </p:blipFill>
        <p:spPr>
          <a:xfrm>
            <a:off x="5980325" y="2092825"/>
            <a:ext cx="1809750" cy="1447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9"/>
          <p:cNvSpPr txBox="1"/>
          <p:nvPr>
            <p:ph type="title"/>
          </p:nvPr>
        </p:nvSpPr>
        <p:spPr>
          <a:xfrm>
            <a:off x="311700" y="2024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solidFill>
                  <a:srgbClr val="1C4587"/>
                </a:solidFill>
                <a:latin typeface="Century Gothic"/>
                <a:ea typeface="Century Gothic"/>
                <a:cs typeface="Century Gothic"/>
                <a:sym typeface="Century Gothic"/>
              </a:rPr>
              <a:t>Creating an EML Record</a:t>
            </a:r>
            <a:endParaRPr b="1" sz="3020">
              <a:solidFill>
                <a:srgbClr val="1C4587"/>
              </a:solidFill>
              <a:latin typeface="Century Gothic"/>
              <a:ea typeface="Century Gothic"/>
              <a:cs typeface="Century Gothic"/>
              <a:sym typeface="Century Gothic"/>
            </a:endParaRPr>
          </a:p>
        </p:txBody>
      </p:sp>
      <p:sp>
        <p:nvSpPr>
          <p:cNvPr id="454" name="Google Shape;454;p59"/>
          <p:cNvSpPr txBox="1"/>
          <p:nvPr>
            <p:ph idx="1" type="body"/>
          </p:nvPr>
        </p:nvSpPr>
        <p:spPr>
          <a:xfrm>
            <a:off x="406800" y="1337100"/>
            <a:ext cx="7996200" cy="2469300"/>
          </a:xfrm>
          <a:prstGeom prst="rect">
            <a:avLst/>
          </a:prstGeom>
        </p:spPr>
        <p:txBody>
          <a:bodyPr anchorCtr="0" anchor="t" bIns="91425" lIns="91425" spcFirstLastPara="1" rIns="91425" wrap="square" tIns="91425">
            <a:normAutofit/>
          </a:bodyPr>
          <a:lstStyle/>
          <a:p>
            <a:pPr indent="-374650" lvl="0" marL="457200" rtl="0" algn="l">
              <a:lnSpc>
                <a:spcPct val="95000"/>
              </a:lnSpc>
              <a:spcBef>
                <a:spcPts val="2000"/>
              </a:spcBef>
              <a:spcAft>
                <a:spcPts val="0"/>
              </a:spcAft>
              <a:buClr>
                <a:schemeClr val="dk1"/>
              </a:buClr>
              <a:buSzPts val="2300"/>
              <a:buFont typeface="Avenir"/>
              <a:buChar char="●"/>
            </a:pPr>
            <a:r>
              <a:rPr lang="en" sz="2300">
                <a:solidFill>
                  <a:schemeClr val="dk1"/>
                </a:solidFill>
                <a:latin typeface="Avenir"/>
                <a:ea typeface="Avenir"/>
                <a:cs typeface="Avenir"/>
                <a:sym typeface="Avenir"/>
              </a:rPr>
              <a:t>Simple text editor (e.g., Atom) - painful! Only recommended for small edits</a:t>
            </a:r>
            <a:endParaRPr sz="2300">
              <a:solidFill>
                <a:schemeClr val="dk1"/>
              </a:solidFill>
              <a:latin typeface="Avenir"/>
              <a:ea typeface="Avenir"/>
              <a:cs typeface="Avenir"/>
              <a:sym typeface="Avenir"/>
            </a:endParaRPr>
          </a:p>
          <a:p>
            <a:pPr indent="-374650" lvl="0" marL="457200" rtl="0" algn="l">
              <a:lnSpc>
                <a:spcPct val="95000"/>
              </a:lnSpc>
              <a:spcBef>
                <a:spcPts val="2000"/>
              </a:spcBef>
              <a:spcAft>
                <a:spcPts val="0"/>
              </a:spcAft>
              <a:buClr>
                <a:schemeClr val="dk1"/>
              </a:buClr>
              <a:buSzPts val="2300"/>
              <a:buFont typeface="Avenir"/>
              <a:buChar char="●"/>
            </a:pPr>
            <a:r>
              <a:rPr lang="en" sz="2300" u="sng">
                <a:solidFill>
                  <a:schemeClr val="hlink"/>
                </a:solidFill>
                <a:latin typeface="Avenir"/>
                <a:ea typeface="Avenir"/>
                <a:cs typeface="Avenir"/>
                <a:sym typeface="Avenir"/>
                <a:hlinkClick r:id="rId3"/>
              </a:rPr>
              <a:t>EzEML</a:t>
            </a:r>
            <a:r>
              <a:rPr lang="en" sz="2300">
                <a:solidFill>
                  <a:schemeClr val="dk1"/>
                </a:solidFill>
                <a:latin typeface="Avenir"/>
                <a:ea typeface="Avenir"/>
                <a:cs typeface="Avenir"/>
                <a:sym typeface="Avenir"/>
              </a:rPr>
              <a:t> (EDI Web Form) - GUI for non-tech people, useful tool, but can be time consuming, lots of clicks!</a:t>
            </a:r>
            <a:endParaRPr sz="2300">
              <a:solidFill>
                <a:schemeClr val="dk1"/>
              </a:solidFill>
              <a:latin typeface="Avenir"/>
              <a:ea typeface="Avenir"/>
              <a:cs typeface="Avenir"/>
              <a:sym typeface="Avenir"/>
            </a:endParaRPr>
          </a:p>
          <a:p>
            <a:pPr indent="-374650" lvl="0" marL="457200" rtl="0" algn="l">
              <a:lnSpc>
                <a:spcPct val="95000"/>
              </a:lnSpc>
              <a:spcBef>
                <a:spcPts val="2000"/>
              </a:spcBef>
              <a:spcAft>
                <a:spcPts val="2000"/>
              </a:spcAft>
              <a:buClr>
                <a:schemeClr val="dk1"/>
              </a:buClr>
              <a:buSzPts val="2300"/>
              <a:buFont typeface="Avenir"/>
              <a:buChar char="●"/>
            </a:pPr>
            <a:r>
              <a:rPr lang="en" sz="2300">
                <a:solidFill>
                  <a:schemeClr val="dk1"/>
                </a:solidFill>
                <a:latin typeface="Avenir"/>
                <a:ea typeface="Avenir"/>
                <a:cs typeface="Avenir"/>
                <a:sym typeface="Avenir"/>
              </a:rPr>
              <a:t>An </a:t>
            </a:r>
            <a:r>
              <a:rPr lang="en" sz="2300" u="sng">
                <a:solidFill>
                  <a:schemeClr val="hlink"/>
                </a:solidFill>
                <a:latin typeface="Avenir"/>
                <a:ea typeface="Avenir"/>
                <a:cs typeface="Avenir"/>
                <a:sym typeface="Avenir"/>
                <a:hlinkClick r:id="rId4"/>
              </a:rPr>
              <a:t>EML R package</a:t>
            </a:r>
            <a:r>
              <a:rPr lang="en" sz="2300">
                <a:solidFill>
                  <a:schemeClr val="dk1"/>
                </a:solidFill>
                <a:latin typeface="Avenir"/>
                <a:ea typeface="Avenir"/>
                <a:cs typeface="Avenir"/>
                <a:sym typeface="Avenir"/>
              </a:rPr>
              <a:t> for data-</a:t>
            </a:r>
            <a:r>
              <a:rPr lang="en" sz="2300">
                <a:solidFill>
                  <a:schemeClr val="dk1"/>
                </a:solidFill>
                <a:latin typeface="Avenir"/>
                <a:ea typeface="Avenir"/>
                <a:cs typeface="Avenir"/>
                <a:sym typeface="Avenir"/>
              </a:rPr>
              <a:t>savvys</a:t>
            </a:r>
            <a:r>
              <a:rPr lang="en" sz="2300">
                <a:solidFill>
                  <a:schemeClr val="dk1"/>
                </a:solidFill>
                <a:latin typeface="Avenir"/>
                <a:ea typeface="Avenir"/>
                <a:cs typeface="Avenir"/>
                <a:sym typeface="Avenir"/>
              </a:rPr>
              <a:t>!</a:t>
            </a:r>
            <a:r>
              <a:rPr lang="en" sz="2300">
                <a:solidFill>
                  <a:schemeClr val="accent4"/>
                </a:solidFill>
                <a:latin typeface="Avenir"/>
                <a:ea typeface="Avenir"/>
                <a:cs typeface="Avenir"/>
                <a:sym typeface="Avenir"/>
              </a:rPr>
              <a:t> </a:t>
            </a:r>
            <a:endParaRPr sz="2300">
              <a:solidFill>
                <a:schemeClr val="dk1"/>
              </a:solidFill>
              <a:latin typeface="Avenir"/>
              <a:ea typeface="Avenir"/>
              <a:cs typeface="Avenir"/>
              <a:sym typeface="Aveni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0"/>
          <p:cNvSpPr txBox="1"/>
          <p:nvPr>
            <p:ph type="title"/>
          </p:nvPr>
        </p:nvSpPr>
        <p:spPr>
          <a:xfrm>
            <a:off x="311700" y="2057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420">
                <a:solidFill>
                  <a:srgbClr val="1C4587"/>
                </a:solidFill>
                <a:latin typeface="Century Gothic"/>
                <a:ea typeface="Century Gothic"/>
                <a:cs typeface="Century Gothic"/>
                <a:sym typeface="Century Gothic"/>
              </a:rPr>
              <a:t>Recapping</a:t>
            </a:r>
            <a:endParaRPr b="1" sz="3420">
              <a:solidFill>
                <a:srgbClr val="1C4587"/>
              </a:solidFill>
              <a:latin typeface="Century Gothic"/>
              <a:ea typeface="Century Gothic"/>
              <a:cs typeface="Century Gothic"/>
              <a:sym typeface="Century Gothic"/>
            </a:endParaRPr>
          </a:p>
        </p:txBody>
      </p:sp>
      <p:sp>
        <p:nvSpPr>
          <p:cNvPr id="460" name="Google Shape;460;p60"/>
          <p:cNvSpPr txBox="1"/>
          <p:nvPr>
            <p:ph idx="1" type="body"/>
          </p:nvPr>
        </p:nvSpPr>
        <p:spPr>
          <a:xfrm>
            <a:off x="311700" y="1134975"/>
            <a:ext cx="8520600" cy="412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3116">
              <a:solidFill>
                <a:schemeClr val="dk1"/>
              </a:solidFill>
              <a:latin typeface="Avenir"/>
              <a:ea typeface="Avenir"/>
              <a:cs typeface="Avenir"/>
              <a:sym typeface="Avenir"/>
            </a:endParaRPr>
          </a:p>
          <a:p>
            <a:pPr indent="0" lvl="0" marL="0" rtl="0" algn="l">
              <a:spcBef>
                <a:spcPts val="1200"/>
              </a:spcBef>
              <a:spcAft>
                <a:spcPts val="0"/>
              </a:spcAft>
              <a:buNone/>
            </a:pPr>
            <a:r>
              <a:t/>
            </a:r>
            <a:endParaRPr sz="2316">
              <a:solidFill>
                <a:schemeClr val="dk1"/>
              </a:solidFill>
              <a:latin typeface="Avenir"/>
              <a:ea typeface="Avenir"/>
              <a:cs typeface="Avenir"/>
              <a:sym typeface="Avenir"/>
            </a:endParaRPr>
          </a:p>
          <a:p>
            <a:pPr indent="0" lvl="0" marL="0" rtl="0" algn="l">
              <a:spcBef>
                <a:spcPts val="1200"/>
              </a:spcBef>
              <a:spcAft>
                <a:spcPts val="0"/>
              </a:spcAft>
              <a:buNone/>
            </a:pPr>
            <a:r>
              <a:rPr lang="en" sz="2100">
                <a:solidFill>
                  <a:schemeClr val="dk1"/>
                </a:solidFill>
                <a:latin typeface="Avenir"/>
                <a:ea typeface="Avenir"/>
                <a:cs typeface="Avenir"/>
                <a:sym typeface="Avenir"/>
              </a:rPr>
              <a:t> </a:t>
            </a:r>
            <a:endParaRPr sz="2100">
              <a:solidFill>
                <a:schemeClr val="dk1"/>
              </a:solidFill>
              <a:latin typeface="Avenir"/>
              <a:ea typeface="Avenir"/>
              <a:cs typeface="Avenir"/>
              <a:sym typeface="Avenir"/>
            </a:endParaRPr>
          </a:p>
          <a:p>
            <a:pPr indent="0" lvl="0" marL="0" rtl="0" algn="l">
              <a:spcBef>
                <a:spcPts val="1200"/>
              </a:spcBef>
              <a:spcAft>
                <a:spcPts val="1200"/>
              </a:spcAft>
              <a:buNone/>
            </a:pPr>
            <a:r>
              <a:t/>
            </a:r>
            <a:endParaRPr/>
          </a:p>
        </p:txBody>
      </p:sp>
      <p:sp>
        <p:nvSpPr>
          <p:cNvPr id="461" name="Google Shape;461;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68300" lvl="0" marL="457200" rtl="0" algn="l">
              <a:spcBef>
                <a:spcPts val="1000"/>
              </a:spcBef>
              <a:spcAft>
                <a:spcPts val="0"/>
              </a:spcAft>
              <a:buClr>
                <a:schemeClr val="dk1"/>
              </a:buClr>
              <a:buSzPts val="2200"/>
              <a:buFont typeface="Avenir"/>
              <a:buChar char="●"/>
            </a:pPr>
            <a:r>
              <a:rPr lang="en" sz="2200">
                <a:solidFill>
                  <a:schemeClr val="dk1"/>
                </a:solidFill>
                <a:latin typeface="Avenir"/>
                <a:ea typeface="Avenir"/>
                <a:cs typeface="Avenir"/>
                <a:sym typeface="Avenir"/>
              </a:rPr>
              <a:t>Machine and human-readable metadata are essential for describing digital objects like datasets.</a:t>
            </a:r>
            <a:br>
              <a:rPr lang="en" sz="2200">
                <a:solidFill>
                  <a:schemeClr val="dk1"/>
                </a:solidFill>
                <a:latin typeface="Avenir"/>
                <a:ea typeface="Avenir"/>
                <a:cs typeface="Avenir"/>
                <a:sym typeface="Avenir"/>
              </a:rPr>
            </a:br>
            <a:endParaRPr sz="2200">
              <a:solidFill>
                <a:schemeClr val="dk1"/>
              </a:solidFill>
              <a:latin typeface="Avenir"/>
              <a:ea typeface="Avenir"/>
              <a:cs typeface="Avenir"/>
              <a:sym typeface="Avenir"/>
            </a:endParaRPr>
          </a:p>
          <a:p>
            <a:pPr indent="-368300" lvl="0" marL="457200" rtl="0" algn="l">
              <a:spcBef>
                <a:spcPts val="1000"/>
              </a:spcBef>
              <a:spcAft>
                <a:spcPts val="0"/>
              </a:spcAft>
              <a:buClr>
                <a:schemeClr val="dk1"/>
              </a:buClr>
              <a:buSzPts val="2200"/>
              <a:buFont typeface="Avenir"/>
              <a:buChar char="●"/>
            </a:pPr>
            <a:r>
              <a:rPr lang="en" sz="2200">
                <a:solidFill>
                  <a:schemeClr val="dk1"/>
                </a:solidFill>
                <a:latin typeface="Avenir"/>
                <a:ea typeface="Avenir"/>
                <a:cs typeface="Avenir"/>
                <a:sym typeface="Avenir"/>
              </a:rPr>
              <a:t>Without standard formats, inconsistent metadata hinders data discovery, comparison, and integration.</a:t>
            </a:r>
            <a:br>
              <a:rPr lang="en" sz="2200">
                <a:solidFill>
                  <a:schemeClr val="dk1"/>
                </a:solidFill>
                <a:latin typeface="Avenir"/>
                <a:ea typeface="Avenir"/>
                <a:cs typeface="Avenir"/>
                <a:sym typeface="Avenir"/>
              </a:rPr>
            </a:br>
            <a:endParaRPr sz="2200">
              <a:solidFill>
                <a:schemeClr val="dk1"/>
              </a:solidFill>
              <a:latin typeface="Avenir"/>
              <a:ea typeface="Avenir"/>
              <a:cs typeface="Avenir"/>
              <a:sym typeface="Avenir"/>
            </a:endParaRPr>
          </a:p>
          <a:p>
            <a:pPr indent="-368300" lvl="0" marL="457200" rtl="0" algn="l">
              <a:spcBef>
                <a:spcPts val="1000"/>
              </a:spcBef>
              <a:spcAft>
                <a:spcPts val="0"/>
              </a:spcAft>
              <a:buClr>
                <a:schemeClr val="dk1"/>
              </a:buClr>
              <a:buSzPts val="2200"/>
              <a:buFont typeface="Avenir"/>
              <a:buChar char="●"/>
            </a:pPr>
            <a:r>
              <a:rPr lang="en" sz="2200">
                <a:solidFill>
                  <a:schemeClr val="dk1"/>
                </a:solidFill>
                <a:latin typeface="Avenir"/>
                <a:ea typeface="Avenir"/>
                <a:cs typeface="Avenir"/>
                <a:sym typeface="Avenir"/>
              </a:rPr>
              <a:t>Standards like EML enable efficient data management and promote interoperability.</a:t>
            </a:r>
            <a:endParaRPr sz="2200">
              <a:solidFill>
                <a:schemeClr val="dk1"/>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UC Santa Barbara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