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2" r:id="rId1"/>
    <p:sldMasterId id="2147483673" r:id="rId2"/>
  </p:sldMasterIdLst>
  <p:notesMasterIdLst>
    <p:notesMasterId r:id="rId17"/>
  </p:notesMasterIdLst>
  <p:sldIdLst>
    <p:sldId id="256" r:id="rId3"/>
    <p:sldId id="269" r:id="rId4"/>
    <p:sldId id="260" r:id="rId5"/>
    <p:sldId id="261" r:id="rId6"/>
    <p:sldId id="263" r:id="rId7"/>
    <p:sldId id="273" r:id="rId8"/>
    <p:sldId id="262" r:id="rId9"/>
    <p:sldId id="274" r:id="rId10"/>
    <p:sldId id="264" r:id="rId11"/>
    <p:sldId id="266" r:id="rId12"/>
    <p:sldId id="267" r:id="rId13"/>
    <p:sldId id="268" r:id="rId14"/>
    <p:sldId id="259" r:id="rId15"/>
    <p:sldId id="272" r:id="rId16"/>
  </p:sldIdLst>
  <p:sldSz cx="9144000" cy="5143500" type="screen16x9"/>
  <p:notesSz cx="6858000" cy="9144000"/>
  <p:embeddedFontLst>
    <p:embeddedFont>
      <p:font typeface="Avenir" panose="02000503020000020003" pitchFamily="2" charset="0"/>
      <p:regular r:id="rId18"/>
      <p:italic r:id="rId19"/>
    </p:embeddedFont>
    <p:embeddedFont>
      <p:font typeface="Avenir Book" panose="02000503020000020003" pitchFamily="2" charset="0"/>
      <p:regular r:id="rId20"/>
      <p:italic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Courier" panose="02070309020205020404" pitchFamily="49" charset="0"/>
      <p:regular r:id="rId26"/>
      <p:bold r:id="rId27"/>
      <p:italic r:id="rId28"/>
      <p:boldItalic r:id="rId29"/>
    </p:embeddedFont>
    <p:embeddedFont>
      <p:font typeface="Lobster" pitchFamily="2" charset="77"/>
      <p:regular r:id="rId30"/>
    </p:embeddedFont>
    <p:embeddedFont>
      <p:font typeface="Nunito Sans" pitchFamily="2" charset="77"/>
      <p:regular r:id="rId31"/>
      <p:bold r:id="rId32"/>
      <p:italic r:id="rId33"/>
      <p:bold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B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1849"/>
  </p:normalViewPr>
  <p:slideViewPr>
    <p:cSldViewPr snapToGrid="0">
      <p:cViewPr varScale="1">
        <p:scale>
          <a:sx n="155" d="100"/>
          <a:sy n="155" d="100"/>
        </p:scale>
        <p:origin x="944" y="1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231e351ad2_0_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endParaRPr dirty="0"/>
          </a:p>
        </p:txBody>
      </p:sp>
      <p:sp>
        <p:nvSpPr>
          <p:cNvPr id="136" name="Google Shape;136;g2231e351ad2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231e351ad2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231e351ad2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These may not apply to you.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Concurrency: not if single user, or many readers but only one writer.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Backups: not if have sysadmin. Probably not applicable to SQLite.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Indexes: not if database fits in memory.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Intent of this lesson: these are good concepts to be aware of, in the same way that awareness of radioactive materials is good even if you never handle them.</a:t>
            </a:r>
          </a:p>
        </p:txBody>
      </p:sp>
    </p:spTree>
    <p:extLst>
      <p:ext uri="{BB962C8B-B14F-4D97-AF65-F5344CB8AC3E}">
        <p14:creationId xmlns:p14="http://schemas.microsoft.com/office/powerpoint/2010/main" val="16147981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813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Isolated: transactions are serializable</a:t>
            </a:r>
          </a:p>
        </p:txBody>
      </p:sp>
    </p:spTree>
    <p:extLst>
      <p:ext uri="{BB962C8B-B14F-4D97-AF65-F5344CB8AC3E}">
        <p14:creationId xmlns:p14="http://schemas.microsoft.com/office/powerpoint/2010/main" val="3716823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Another way to say: not serializable</a:t>
            </a:r>
          </a:p>
        </p:txBody>
      </p:sp>
    </p:spTree>
    <p:extLst>
      <p:ext uri="{BB962C8B-B14F-4D97-AF65-F5344CB8AC3E}">
        <p14:creationId xmlns:p14="http://schemas.microsoft.com/office/powerpoint/2010/main" val="3303831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When -1 worker begins, it registered an intent to modify the database, not just read it.</a:t>
            </a:r>
          </a:p>
          <a:p>
            <a:r>
              <a:rPr lang="en-US" dirty="0"/>
              <a:t>Readers would not be blocked.</a:t>
            </a:r>
          </a:p>
          <a:p>
            <a:r>
              <a:rPr lang="en-US" dirty="0"/>
              <a:t>This is an extreme isolation level.  Client/server databases other than SQLite offer very sophisticated locking schemes.  SQLite supports whole-database locking only.</a:t>
            </a:r>
          </a:p>
        </p:txBody>
      </p:sp>
    </p:spTree>
    <p:extLst>
      <p:ext uri="{BB962C8B-B14F-4D97-AF65-F5344CB8AC3E}">
        <p14:creationId xmlns:p14="http://schemas.microsoft.com/office/powerpoint/2010/main" val="5757060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Rolling shutter effect: as sensor scan line moves down, propeller is moving, too.  Database analogy: as backup software scans disk, data is being modified.  Can yield inconsistent view of database.</a:t>
            </a:r>
          </a:p>
        </p:txBody>
      </p:sp>
    </p:spTree>
    <p:extLst>
      <p:ext uri="{BB962C8B-B14F-4D97-AF65-F5344CB8AC3E}">
        <p14:creationId xmlns:p14="http://schemas.microsoft.com/office/powerpoint/2010/main" val="43972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Dictionary analogy</a:t>
            </a:r>
          </a:p>
          <a:p>
            <a:r>
              <a:rPr lang="en-US" dirty="0"/>
              <a:t>Two ways indexes enhance performance: by supporting binary search, and by being compact</a:t>
            </a:r>
          </a:p>
        </p:txBody>
      </p:sp>
    </p:spTree>
    <p:extLst>
      <p:ext uri="{BB962C8B-B14F-4D97-AF65-F5344CB8AC3E}">
        <p14:creationId xmlns:p14="http://schemas.microsoft.com/office/powerpoint/2010/main" val="2243290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3200" b="1" i="0">
                <a:solidFill>
                  <a:srgbClr val="004B83"/>
                </a:solidFill>
                <a:latin typeface="Century Gothic" panose="020B0502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>
                <a:latin typeface="Avenir Book" panose="02000503020000020003" pitchFamily="2" charset="0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Pr>
        <a:solidFill>
          <a:schemeClr val="dk2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7809" y="1154296"/>
            <a:ext cx="8452200" cy="69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94000" y="1887525"/>
            <a:ext cx="8452200" cy="3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100"/>
              <a:buFont typeface="Arial"/>
              <a:buNone/>
              <a:defRPr sz="2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57" name="Google Shape;57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32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list" type="obj">
  <p:cSld name="OBJEC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531050" y="1023175"/>
            <a:ext cx="7161000" cy="3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pic>
        <p:nvPicPr>
          <p:cNvPr id="61" name="Google Shape;61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1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lumn" type="twoObj">
  <p:cSld name="TWO_OBJECTS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64" name="Google Shape;64;p16"/>
          <p:cNvSpPr txBox="1"/>
          <p:nvPr/>
        </p:nvSpPr>
        <p:spPr>
          <a:xfrm>
            <a:off x="4472325" y="1162300"/>
            <a:ext cx="3344100" cy="308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body" idx="1"/>
          </p:nvPr>
        </p:nvSpPr>
        <p:spPr>
          <a:xfrm>
            <a:off x="531050" y="1023175"/>
            <a:ext cx="3493200" cy="3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2"/>
          </p:nvPr>
        </p:nvSpPr>
        <p:spPr>
          <a:xfrm>
            <a:off x="4397775" y="1023175"/>
            <a:ext cx="3493200" cy="32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pic>
        <p:nvPicPr>
          <p:cNvPr id="67" name="Google Shape;67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+ horizontal image">
  <p:cSld name="Two Content Blocks + Picture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/>
          <p:nvPr/>
        </p:nvSpPr>
        <p:spPr>
          <a:xfrm>
            <a:off x="718800" y="1024875"/>
            <a:ext cx="7750200" cy="101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subTitle" idx="1"/>
          </p:nvPr>
        </p:nvSpPr>
        <p:spPr>
          <a:xfrm>
            <a:off x="534700" y="918225"/>
            <a:ext cx="4722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531050" y="1395225"/>
            <a:ext cx="81630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pic>
        <p:nvPicPr>
          <p:cNvPr id="73" name="Google Shape;73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Row list + image">
  <p:cSld name="Two Content Blocks + Picture_2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ubTitle" idx="1"/>
          </p:nvPr>
        </p:nvSpPr>
        <p:spPr>
          <a:xfrm>
            <a:off x="534700" y="918225"/>
            <a:ext cx="4722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body" idx="2"/>
          </p:nvPr>
        </p:nvSpPr>
        <p:spPr>
          <a:xfrm>
            <a:off x="531050" y="1395225"/>
            <a:ext cx="4722300" cy="303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pic>
        <p:nvPicPr>
          <p:cNvPr id="78" name="Google Shape;78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list">
  <p:cSld name="Two Content Blocks + Picture_2_1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>
            <a:spLocks noGrp="1"/>
          </p:cNvSpPr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subTitle" idx="1"/>
          </p:nvPr>
        </p:nvSpPr>
        <p:spPr>
          <a:xfrm>
            <a:off x="535276" y="918225"/>
            <a:ext cx="4077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body" idx="2"/>
          </p:nvPr>
        </p:nvSpPr>
        <p:spPr>
          <a:xfrm>
            <a:off x="531050" y="1395225"/>
            <a:ext cx="40815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subTitle" idx="3"/>
          </p:nvPr>
        </p:nvSpPr>
        <p:spPr>
          <a:xfrm>
            <a:off x="535276" y="2862025"/>
            <a:ext cx="4077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body" idx="4"/>
          </p:nvPr>
        </p:nvSpPr>
        <p:spPr>
          <a:xfrm>
            <a:off x="531050" y="3339025"/>
            <a:ext cx="40815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subTitle" idx="5"/>
          </p:nvPr>
        </p:nvSpPr>
        <p:spPr>
          <a:xfrm>
            <a:off x="4810401" y="918225"/>
            <a:ext cx="4077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6"/>
          </p:nvPr>
        </p:nvSpPr>
        <p:spPr>
          <a:xfrm>
            <a:off x="4806175" y="1395225"/>
            <a:ext cx="40815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subTitle" idx="7"/>
          </p:nvPr>
        </p:nvSpPr>
        <p:spPr>
          <a:xfrm>
            <a:off x="4810401" y="2862025"/>
            <a:ext cx="4077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8"/>
          </p:nvPr>
        </p:nvSpPr>
        <p:spPr>
          <a:xfrm>
            <a:off x="4806175" y="3339025"/>
            <a:ext cx="40815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pic>
        <p:nvPicPr>
          <p:cNvPr id="89" name="Google Shape;89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list">
  <p:cSld name="Two Content Blocks + Picture_2_1_1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>
            <a:spLocks noGrp="1"/>
          </p:cNvSpPr>
          <p:nvPr>
            <p:ph type="title"/>
          </p:nvPr>
        </p:nvSpPr>
        <p:spPr>
          <a:xfrm>
            <a:off x="394853" y="273844"/>
            <a:ext cx="8354400" cy="4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92" name="Google Shape;92;p20"/>
          <p:cNvSpPr txBox="1"/>
          <p:nvPr/>
        </p:nvSpPr>
        <p:spPr>
          <a:xfrm>
            <a:off x="1149250" y="3624025"/>
            <a:ext cx="2389800" cy="2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subTitle" idx="1"/>
          </p:nvPr>
        </p:nvSpPr>
        <p:spPr>
          <a:xfrm>
            <a:off x="534700" y="918225"/>
            <a:ext cx="4722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body" idx="2"/>
          </p:nvPr>
        </p:nvSpPr>
        <p:spPr>
          <a:xfrm>
            <a:off x="531050" y="1395225"/>
            <a:ext cx="47223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subTitle" idx="3"/>
          </p:nvPr>
        </p:nvSpPr>
        <p:spPr>
          <a:xfrm>
            <a:off x="534700" y="2862025"/>
            <a:ext cx="47223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100" b="1">
                <a:solidFill>
                  <a:srgbClr val="04859B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04859B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body" idx="4"/>
          </p:nvPr>
        </p:nvSpPr>
        <p:spPr>
          <a:xfrm>
            <a:off x="531050" y="3339025"/>
            <a:ext cx="4722300" cy="11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19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2100"/>
              <a:buFont typeface="Century Gothic"/>
              <a:buChar char="●"/>
              <a:defRPr sz="21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800"/>
              <a:buFont typeface="Century Gothic"/>
              <a:buChar char="●"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30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600"/>
              <a:buFont typeface="Century Gothic"/>
              <a:buChar char="●"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400"/>
              <a:buFont typeface="Century Gothic"/>
              <a:buChar char="●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200"/>
              <a:buFont typeface="Century Gothic"/>
              <a:buChar char="●"/>
              <a:defRPr sz="1200"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2921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1000"/>
              <a:buFont typeface="Century Gothic"/>
              <a:buChar char="●"/>
              <a:defRPr sz="1000"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lvl="6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lvl="7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lvl="8" indent="-28575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4859B"/>
              </a:buClr>
              <a:buSzPts val="900"/>
              <a:buFont typeface="Century Gothic"/>
              <a:buChar char="●"/>
              <a:defRPr sz="900"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pic>
        <p:nvPicPr>
          <p:cNvPr id="97" name="Google Shape;97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74551"/>
            <a:ext cx="631175" cy="142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Navy" type="secHead">
  <p:cSld name="SECTION_HEADER">
    <p:bg>
      <p:bgPr>
        <a:solidFill>
          <a:schemeClr val="dk2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623888" y="30705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subTitle" idx="1"/>
          </p:nvPr>
        </p:nvSpPr>
        <p:spPr>
          <a:xfrm>
            <a:off x="653175" y="39000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02" name="Google Shape;102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84">
          <p15:clr>
            <a:srgbClr val="FBAE40"/>
          </p15:clr>
        </p15:guide>
        <p15:guide id="2" pos="216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Moss">
  <p:cSld name="Section Header Moss">
    <p:bg>
      <p:bgPr>
        <a:solidFill>
          <a:schemeClr val="accent2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2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2"/>
          <p:cNvSpPr txBox="1">
            <a:spLocks noGrp="1"/>
          </p:cNvSpPr>
          <p:nvPr>
            <p:ph type="title"/>
          </p:nvPr>
        </p:nvSpPr>
        <p:spPr>
          <a:xfrm>
            <a:off x="623888" y="30705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07" name="Google Shape;107;p22"/>
          <p:cNvSpPr txBox="1">
            <a:spLocks noGrp="1"/>
          </p:cNvSpPr>
          <p:nvPr>
            <p:ph type="subTitle" idx="1"/>
          </p:nvPr>
        </p:nvSpPr>
        <p:spPr>
          <a:xfrm>
            <a:off x="653175" y="39000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08" name="Google Shape;108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Sea Green">
  <p:cSld name="Section Header Sea Green">
    <p:bg>
      <p:bgPr>
        <a:solidFill>
          <a:schemeClr val="accent3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23"/>
          <p:cNvSpPr txBox="1">
            <a:spLocks noGrp="1"/>
          </p:cNvSpPr>
          <p:nvPr>
            <p:ph type="title"/>
          </p:nvPr>
        </p:nvSpPr>
        <p:spPr>
          <a:xfrm>
            <a:off x="623888" y="30705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13" name="Google Shape;113;p23"/>
          <p:cNvSpPr txBox="1">
            <a:spLocks noGrp="1"/>
          </p:cNvSpPr>
          <p:nvPr>
            <p:ph type="subTitle" idx="1"/>
          </p:nvPr>
        </p:nvSpPr>
        <p:spPr>
          <a:xfrm>
            <a:off x="653175" y="39000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14" name="Google Shape;114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Coral">
  <p:cSld name="Section Header Coral">
    <p:bg>
      <p:bgPr>
        <a:solidFill>
          <a:schemeClr val="accent4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24"/>
          <p:cNvSpPr txBox="1">
            <a:spLocks noGrp="1"/>
          </p:cNvSpPr>
          <p:nvPr>
            <p:ph type="title"/>
          </p:nvPr>
        </p:nvSpPr>
        <p:spPr>
          <a:xfrm>
            <a:off x="623888" y="30705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19" name="Google Shape;119;p24"/>
          <p:cNvSpPr txBox="1">
            <a:spLocks noGrp="1"/>
          </p:cNvSpPr>
          <p:nvPr>
            <p:ph type="subTitle" idx="1"/>
          </p:nvPr>
        </p:nvSpPr>
        <p:spPr>
          <a:xfrm>
            <a:off x="653175" y="39000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20" name="Google Shape;120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Gold">
  <p:cSld name="Section Header Gold">
    <p:bg>
      <p:bgPr>
        <a:solidFill>
          <a:schemeClr val="lt2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5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25"/>
          <p:cNvSpPr txBox="1">
            <a:spLocks noGrp="1"/>
          </p:cNvSpPr>
          <p:nvPr>
            <p:ph type="title"/>
          </p:nvPr>
        </p:nvSpPr>
        <p:spPr>
          <a:xfrm>
            <a:off x="623888" y="30705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700"/>
              <a:buFont typeface="Century Gothic"/>
              <a:buNone/>
              <a:defRPr sz="2700" b="1" i="0" u="none" strike="noStrike" cap="none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None/>
              <a:defRPr sz="1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5" name="Google Shape;125;p25"/>
          <p:cNvSpPr txBox="1">
            <a:spLocks noGrp="1"/>
          </p:cNvSpPr>
          <p:nvPr>
            <p:ph type="subTitle" idx="1"/>
          </p:nvPr>
        </p:nvSpPr>
        <p:spPr>
          <a:xfrm>
            <a:off x="653175" y="39000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pic>
        <p:nvPicPr>
          <p:cNvPr id="126" name="Google Shape;126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Aqua 1">
  <p:cSld name="Section Header Aqua_1">
    <p:bg>
      <p:bgPr>
        <a:solidFill>
          <a:schemeClr val="accent1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6"/>
          <p:cNvSpPr/>
          <p:nvPr/>
        </p:nvSpPr>
        <p:spPr>
          <a:xfrm>
            <a:off x="0" y="4218710"/>
            <a:ext cx="9144000" cy="92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6"/>
          <p:cNvSpPr txBox="1">
            <a:spLocks noGrp="1"/>
          </p:cNvSpPr>
          <p:nvPr>
            <p:ph type="title"/>
          </p:nvPr>
        </p:nvSpPr>
        <p:spPr>
          <a:xfrm>
            <a:off x="776288" y="3222918"/>
            <a:ext cx="7886700" cy="86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31" name="Google Shape;131;p26"/>
          <p:cNvSpPr txBox="1">
            <a:spLocks noGrp="1"/>
          </p:cNvSpPr>
          <p:nvPr>
            <p:ph type="subTitle" idx="1"/>
          </p:nvPr>
        </p:nvSpPr>
        <p:spPr>
          <a:xfrm>
            <a:off x="805575" y="4052400"/>
            <a:ext cx="4675800" cy="43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900"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pic>
        <p:nvPicPr>
          <p:cNvPr id="132" name="Google Shape;132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289600" y="160446"/>
            <a:ext cx="631175" cy="1414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50024" y="4841748"/>
            <a:ext cx="1932469" cy="1437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3200" b="1" i="0" u="none" strike="noStrike" cap="none">
          <a:solidFill>
            <a:srgbClr val="0070C0"/>
          </a:solidFill>
          <a:latin typeface="Century Gothic" panose="020B0502020202020204" pitchFamily="34" charset="0"/>
          <a:ea typeface="Century Gothic" panose="020B05020202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94853" y="273844"/>
            <a:ext cx="8354400" cy="44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Font typeface="Century Gothic"/>
              <a:buNone/>
              <a:defRPr sz="2700" b="1" i="0" u="none" strike="noStrike" cap="none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pic>
        <p:nvPicPr>
          <p:cNvPr id="52" name="Google Shape;52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025800" y="4844350"/>
            <a:ext cx="1951327" cy="1463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7"/>
          <p:cNvSpPr txBox="1">
            <a:spLocks noGrp="1"/>
          </p:cNvSpPr>
          <p:nvPr>
            <p:ph type="ctrTitle"/>
          </p:nvPr>
        </p:nvSpPr>
        <p:spPr>
          <a:xfrm>
            <a:off x="1801300" y="1205502"/>
            <a:ext cx="5822400" cy="1269548"/>
          </a:xfrm>
          <a:prstGeom prst="rect">
            <a:avLst/>
          </a:prstGeom>
        </p:spPr>
        <p:txBody>
          <a:bodyPr spcFirstLastPara="1" wrap="square" lIns="68575" tIns="34275" rIns="68575" bIns="34275" anchor="b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 dirty="0">
                <a:solidFill>
                  <a:srgbClr val="FCFCFC"/>
                </a:solidFill>
              </a:rPr>
              <a:t>Advanced database topics</a:t>
            </a:r>
            <a:endParaRPr sz="3900" dirty="0">
              <a:solidFill>
                <a:srgbClr val="FCFCFC"/>
              </a:solidFill>
            </a:endParaRPr>
          </a:p>
        </p:txBody>
      </p:sp>
      <p:sp>
        <p:nvSpPr>
          <p:cNvPr id="139" name="Google Shape;139;p27"/>
          <p:cNvSpPr txBox="1"/>
          <p:nvPr/>
        </p:nvSpPr>
        <p:spPr>
          <a:xfrm>
            <a:off x="1819925" y="499050"/>
            <a:ext cx="7116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i="1">
              <a:solidFill>
                <a:srgbClr val="F1C232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40" name="Google Shape;140;p27"/>
          <p:cNvSpPr txBox="1"/>
          <p:nvPr/>
        </p:nvSpPr>
        <p:spPr>
          <a:xfrm>
            <a:off x="4289450" y="3754650"/>
            <a:ext cx="4469100" cy="9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4000" tIns="36575" rIns="64000" bIns="36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dirty="0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Greg </a:t>
            </a:r>
            <a:r>
              <a:rPr lang="en-US" sz="1700" dirty="0" err="1">
                <a:solidFill>
                  <a:srgbClr val="FFFFFF"/>
                </a:solidFill>
                <a:latin typeface="Nunito Sans"/>
                <a:ea typeface="Nunito Sans"/>
                <a:cs typeface="Nunito Sans"/>
                <a:sym typeface="Nunito Sans"/>
              </a:rPr>
              <a:t>Janée</a:t>
            </a:r>
            <a:endParaRPr sz="1700" dirty="0">
              <a:solidFill>
                <a:srgbClr val="FFFFFF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>
                <a:solidFill>
                  <a:srgbClr val="FEBC11"/>
                </a:solidFill>
                <a:latin typeface="Nunito Sans"/>
                <a:ea typeface="Nunito Sans"/>
                <a:cs typeface="Nunito Sans"/>
                <a:sym typeface="Nunito Sans"/>
              </a:rPr>
              <a:t>Research Data Services, UCSB Library</a:t>
            </a:r>
            <a:endParaRPr sz="1300" dirty="0">
              <a:solidFill>
                <a:srgbClr val="FEBC1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dirty="0" err="1">
                <a:solidFill>
                  <a:srgbClr val="FEBC11"/>
                </a:solidFill>
                <a:latin typeface="Nunito Sans"/>
                <a:ea typeface="Nunito Sans"/>
                <a:cs typeface="Nunito Sans"/>
                <a:sym typeface="Nunito Sans"/>
              </a:rPr>
              <a:t>rds@library.ucsb.edu</a:t>
            </a:r>
            <a:endParaRPr sz="1300" dirty="0">
              <a:solidFill>
                <a:srgbClr val="FEBC11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dirty="0">
              <a:solidFill>
                <a:srgbClr val="FEBC1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41" name="Google Shape;141;p27"/>
          <p:cNvSpPr txBox="1"/>
          <p:nvPr/>
        </p:nvSpPr>
        <p:spPr>
          <a:xfrm>
            <a:off x="200025" y="247650"/>
            <a:ext cx="7116900" cy="84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lt2"/>
                </a:solidFill>
                <a:latin typeface="Nunito Sans"/>
                <a:ea typeface="Nunito Sans"/>
                <a:cs typeface="Nunito Sans"/>
                <a:sym typeface="Nunito Sans"/>
              </a:rPr>
              <a:t>EDS213 - Databases &amp; Data Management</a:t>
            </a:r>
            <a:endParaRPr sz="1500" b="1" dirty="0">
              <a:solidFill>
                <a:schemeClr val="lt2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lt2"/>
                </a:solidFill>
                <a:latin typeface="Nunito Sans"/>
                <a:ea typeface="Nunito Sans"/>
                <a:cs typeface="Nunito Sans"/>
                <a:sym typeface="Nunito Sans"/>
              </a:rPr>
              <a:t>Week </a:t>
            </a:r>
            <a:r>
              <a:rPr lang="en-US" sz="1500" b="1" dirty="0">
                <a:solidFill>
                  <a:schemeClr val="lt2"/>
                </a:solidFill>
                <a:latin typeface="Nunito Sans"/>
                <a:ea typeface="Nunito Sans"/>
                <a:cs typeface="Nunito Sans"/>
                <a:sym typeface="Nunito Sans"/>
              </a:rPr>
              <a:t>5</a:t>
            </a:r>
            <a:endParaRPr sz="1500" b="1" dirty="0">
              <a:solidFill>
                <a:schemeClr val="lt2"/>
              </a:solidFill>
              <a:latin typeface="Nunito Sans"/>
              <a:ea typeface="Nunito Sans"/>
              <a:cs typeface="Nunito Sans"/>
              <a:sym typeface="Nunito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 i="1" dirty="0">
              <a:solidFill>
                <a:srgbClr val="F1C232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1DD394F-4238-CED7-B93B-79FEC9EF9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A92C8E0-AA8D-FED6-880C-601DDECD53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Exposure to the concepts of: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Concurrency and transactions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Backups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Indexes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1183F7-8A39-501D-ED5D-4756FC7BCA2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915839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6504D-2DE4-7F49-FB2C-0D8B4FF0D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Concurrency and transactions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BC6FBA-A79D-97A1-9EA3-D01AA68A17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Long heritage of databases in business contexts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Banking transactions, reservation systems, etc.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Many transactions happening concurrently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Correctness, consistency ultra important</a:t>
            </a:r>
          </a:p>
          <a:p>
            <a:pPr lvl="1"/>
            <a:endParaRPr lang="en-US" dirty="0">
              <a:latin typeface="Avenir Book" panose="02000503020000020003" pitchFamily="2" charset="0"/>
            </a:endParaRPr>
          </a:p>
          <a:p>
            <a:r>
              <a:rPr lang="en-US" dirty="0"/>
              <a:t>Databases operate in terms of transactions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By default, each SQL statement is a transaction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Applications may want to define higher-level transactions</a:t>
            </a:r>
          </a:p>
          <a:p>
            <a:pPr lvl="2"/>
            <a:r>
              <a:rPr lang="en-US" dirty="0">
                <a:latin typeface="Avenir Book" panose="02000503020000020003" pitchFamily="2" charset="0"/>
              </a:rPr>
              <a:t>Ex: transfer money A → B</a:t>
            </a:r>
          </a:p>
          <a:p>
            <a:pPr lvl="3"/>
            <a:r>
              <a:rPr lang="en-US" dirty="0">
                <a:latin typeface="Avenir Book" panose="02000503020000020003" pitchFamily="2" charset="0"/>
              </a:rPr>
              <a:t>get balance A, get balance B, deduct from A, add to 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684AE4-A3A1-ED77-9743-B518205902F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9237241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44DF8-32EA-FD07-1B0A-8B7BB72A9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ACID properties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352B58-1ACD-B029-F598-736554BDFC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transaction is guaranteed to be “ACID”</a:t>
            </a:r>
          </a:p>
          <a:p>
            <a:pPr lvl="1"/>
            <a:endParaRPr lang="en-US" dirty="0">
              <a:latin typeface="Avenir Book" panose="02000503020000020003" pitchFamily="2" charset="0"/>
            </a:endParaRPr>
          </a:p>
          <a:p>
            <a:r>
              <a:rPr lang="en-US" dirty="0"/>
              <a:t>Atomic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Transaction happens entirely or not at all</a:t>
            </a:r>
          </a:p>
          <a:p>
            <a:r>
              <a:rPr lang="en-US" dirty="0"/>
              <a:t>Consistent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Starts, leaves database in consistent state; see consistent state entire time</a:t>
            </a:r>
          </a:p>
          <a:p>
            <a:r>
              <a:rPr lang="en-US" dirty="0"/>
              <a:t>Isolated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As though all other concurrent transactions happen before or after</a:t>
            </a:r>
          </a:p>
          <a:p>
            <a:r>
              <a:rPr lang="en-US" dirty="0"/>
              <a:t>Durable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Changes are persistent at conclusion of transaction (and visible to other transactions)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AC22B6-BB53-C124-F27E-9ABE62BC808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187419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0BC89-0AFF-5C34-AC3D-4C960041D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Demonstration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3664A1-BA15-7FDE-9927-107408B5BD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Mini-database: one table, one row, one column, one value (=0)</a:t>
            </a:r>
          </a:p>
          <a:p>
            <a:r>
              <a:rPr lang="en-US" dirty="0"/>
              <a:t>Two concurrent workers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One does “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value += 1</a:t>
            </a:r>
            <a:r>
              <a:rPr lang="en-US" dirty="0">
                <a:latin typeface="Avenir Book" panose="02000503020000020003" pitchFamily="2" charset="0"/>
              </a:rPr>
              <a:t>” 500 times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The other does “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value -= 1</a:t>
            </a:r>
            <a:r>
              <a:rPr lang="en-US" dirty="0">
                <a:latin typeface="Avenir Book" panose="02000503020000020003" pitchFamily="2" charset="0"/>
              </a:rPr>
              <a:t>” 500 times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9B6B93-6814-3824-0CE7-D2E2363128D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515881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0BC89-0AFF-5C34-AC3D-4C960041D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Demonstration: SQL statements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9B6B93-6814-3824-0CE7-D2E2363128D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E41B85B-F9F0-B0F7-861D-0E33966F7622}"/>
              </a:ext>
            </a:extLst>
          </p:cNvPr>
          <p:cNvGrpSpPr/>
          <p:nvPr/>
        </p:nvGrpSpPr>
        <p:grpSpPr>
          <a:xfrm>
            <a:off x="515642" y="1409286"/>
            <a:ext cx="8112716" cy="2843073"/>
            <a:chOff x="634092" y="1254165"/>
            <a:chExt cx="8112716" cy="284307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05DD196-4B1A-66FA-A972-6AD721750A68}"/>
                </a:ext>
              </a:extLst>
            </p:cNvPr>
            <p:cNvSpPr txBox="1"/>
            <p:nvPr/>
          </p:nvSpPr>
          <p:spPr>
            <a:xfrm>
              <a:off x="3020854" y="1254165"/>
              <a:ext cx="3339193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UPDATE </a:t>
              </a:r>
              <a:r>
                <a:rPr lang="en-US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my_table</a:t>
              </a:r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SET value = 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9C3A225-4B0F-FE37-19D2-3745870112C5}"/>
                </a:ext>
              </a:extLst>
            </p:cNvPr>
            <p:cNvSpPr txBox="1"/>
            <p:nvPr/>
          </p:nvSpPr>
          <p:spPr>
            <a:xfrm>
              <a:off x="3171893" y="3789461"/>
              <a:ext cx="3037114" cy="30777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Courier" pitchFamily="2" charset="0"/>
                </a:rPr>
                <a:t>SELECT value FROM </a:t>
              </a:r>
              <a:r>
                <a:rPr lang="en-US" b="1" dirty="0" err="1">
                  <a:latin typeface="Courier" pitchFamily="2" charset="0"/>
                </a:rPr>
                <a:t>my_table</a:t>
              </a:r>
              <a:endParaRPr lang="en-US" b="1" dirty="0">
                <a:latin typeface="Courier" pitchFamily="2" charset="0"/>
              </a:endParaRP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E87CE1E-C77E-8DCE-3E97-B2492248007A}"/>
                </a:ext>
              </a:extLst>
            </p:cNvPr>
            <p:cNvGrpSpPr/>
            <p:nvPr/>
          </p:nvGrpSpPr>
          <p:grpSpPr>
            <a:xfrm>
              <a:off x="634092" y="1983204"/>
              <a:ext cx="8112716" cy="1384995"/>
              <a:chOff x="634092" y="1774165"/>
              <a:chExt cx="8112716" cy="1384995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B483C77-41BE-4800-799F-38C5008D491F}"/>
                  </a:ext>
                </a:extLst>
              </p:cNvPr>
              <p:cNvSpPr txBox="1"/>
              <p:nvPr/>
            </p:nvSpPr>
            <p:spPr>
              <a:xfrm>
                <a:off x="634092" y="1774165"/>
                <a:ext cx="3929744" cy="138499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do 500 times:</a:t>
                </a:r>
              </a:p>
              <a:p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</a:t>
                </a:r>
                <a:r>
                  <a:rPr lang="en-US" b="1" dirty="0">
                    <a:solidFill>
                      <a:schemeClr val="bg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BEGIN</a:t>
                </a:r>
              </a:p>
              <a:p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v = SELECT value FROM </a:t>
                </a:r>
                <a:r>
                  <a:rPr lang="en-US" b="1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my_table</a:t>
                </a:r>
                <a:endParaRPr lang="en-US" b="1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v += 1</a:t>
                </a:r>
              </a:p>
              <a:p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UPDATE </a:t>
                </a:r>
                <a:r>
                  <a:rPr lang="en-US" b="1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my_table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SET value = v</a:t>
                </a:r>
              </a:p>
              <a:p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</a:t>
                </a:r>
                <a:r>
                  <a:rPr lang="en-US" b="1" dirty="0">
                    <a:solidFill>
                      <a:schemeClr val="bg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COMMIT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98CEF98-7724-1B0F-07C9-BB7AEC4E1AAC}"/>
                  </a:ext>
                </a:extLst>
              </p:cNvPr>
              <p:cNvSpPr txBox="1"/>
              <p:nvPr/>
            </p:nvSpPr>
            <p:spPr>
              <a:xfrm>
                <a:off x="4817064" y="1774165"/>
                <a:ext cx="3929744" cy="138499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do 500 times:</a:t>
                </a:r>
              </a:p>
              <a:p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</a:t>
                </a:r>
                <a:r>
                  <a:rPr lang="en-US" b="1" dirty="0">
                    <a:solidFill>
                      <a:schemeClr val="bg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BEGIN</a:t>
                </a:r>
              </a:p>
              <a:p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v = SELECT value FROM </a:t>
                </a:r>
                <a:r>
                  <a:rPr lang="en-US" b="1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my_table</a:t>
                </a:r>
                <a:endParaRPr lang="en-US" b="1" dirty="0">
                  <a:latin typeface="Courier New" panose="02070309020205020404" pitchFamily="49" charset="0"/>
                  <a:cs typeface="Courier New" panose="02070309020205020404" pitchFamily="49" charset="0"/>
                </a:endParaRPr>
              </a:p>
              <a:p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v -= 1</a:t>
                </a:r>
              </a:p>
              <a:p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UPDATE </a:t>
                </a:r>
                <a:r>
                  <a:rPr lang="en-US" b="1" dirty="0" err="1">
                    <a:latin typeface="Courier New" panose="02070309020205020404" pitchFamily="49" charset="0"/>
                    <a:cs typeface="Courier New" panose="02070309020205020404" pitchFamily="49" charset="0"/>
                  </a:rPr>
                  <a:t>my_table</a:t>
                </a:r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SET value = v</a:t>
                </a:r>
              </a:p>
              <a:p>
                <a:r>
                  <a:rPr lang="en-US" b="1" dirty="0">
                    <a:latin typeface="Courier New" panose="02070309020205020404" pitchFamily="49" charset="0"/>
                    <a:cs typeface="Courier New" panose="02070309020205020404" pitchFamily="49" charset="0"/>
                  </a:rPr>
                  <a:t>   </a:t>
                </a:r>
                <a:r>
                  <a:rPr lang="en-US" b="1" dirty="0">
                    <a:solidFill>
                      <a:schemeClr val="bg1"/>
                    </a:solidFill>
                    <a:latin typeface="Courier New" panose="02070309020205020404" pitchFamily="49" charset="0"/>
                    <a:cs typeface="Courier New" panose="02070309020205020404" pitchFamily="49" charset="0"/>
                  </a:rPr>
                  <a:t>COMMIT</a:t>
                </a:r>
              </a:p>
            </p:txBody>
          </p:sp>
        </p:grpSp>
        <p:cxnSp>
          <p:nvCxnSpPr>
            <p:cNvPr id="10" name="Elbow Connector 9">
              <a:extLst>
                <a:ext uri="{FF2B5EF4-FFF2-40B4-BE49-F238E27FC236}">
                  <a16:creationId xmlns:a16="http://schemas.microsoft.com/office/drawing/2014/main" id="{FDAAC016-2021-F95A-0A4D-A363AD59F4D6}"/>
                </a:ext>
              </a:extLst>
            </p:cNvPr>
            <p:cNvCxnSpPr>
              <a:stCxn id="5" idx="2"/>
              <a:endCxn id="6" idx="0"/>
            </p:cNvCxnSpPr>
            <p:nvPr/>
          </p:nvCxnSpPr>
          <p:spPr>
            <a:xfrm rot="5400000">
              <a:off x="3434077" y="726830"/>
              <a:ext cx="421262" cy="2091487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Elbow Connector 11">
              <a:extLst>
                <a:ext uri="{FF2B5EF4-FFF2-40B4-BE49-F238E27FC236}">
                  <a16:creationId xmlns:a16="http://schemas.microsoft.com/office/drawing/2014/main" id="{8B35D604-9021-ACCE-CB15-346DDFB9E17A}"/>
                </a:ext>
              </a:extLst>
            </p:cNvPr>
            <p:cNvCxnSpPr>
              <a:stCxn id="5" idx="2"/>
              <a:endCxn id="8" idx="0"/>
            </p:cNvCxnSpPr>
            <p:nvPr/>
          </p:nvCxnSpPr>
          <p:spPr>
            <a:xfrm rot="16200000" flipH="1">
              <a:off x="5525562" y="726830"/>
              <a:ext cx="421262" cy="2091485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Elbow Connector 13">
              <a:extLst>
                <a:ext uri="{FF2B5EF4-FFF2-40B4-BE49-F238E27FC236}">
                  <a16:creationId xmlns:a16="http://schemas.microsoft.com/office/drawing/2014/main" id="{7C8DB8E6-E2A2-645E-1EEA-D6DAE9B87713}"/>
                </a:ext>
              </a:extLst>
            </p:cNvPr>
            <p:cNvCxnSpPr>
              <a:stCxn id="6" idx="2"/>
              <a:endCxn id="7" idx="0"/>
            </p:cNvCxnSpPr>
            <p:nvPr/>
          </p:nvCxnSpPr>
          <p:spPr>
            <a:xfrm rot="16200000" flipH="1">
              <a:off x="3434076" y="2533087"/>
              <a:ext cx="421262" cy="2091486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Elbow Connector 15">
              <a:extLst>
                <a:ext uri="{FF2B5EF4-FFF2-40B4-BE49-F238E27FC236}">
                  <a16:creationId xmlns:a16="http://schemas.microsoft.com/office/drawing/2014/main" id="{C10E11C2-82E0-50F6-60E3-6FEAB75517B5}"/>
                </a:ext>
              </a:extLst>
            </p:cNvPr>
            <p:cNvCxnSpPr>
              <a:stCxn id="8" idx="2"/>
              <a:endCxn id="7" idx="0"/>
            </p:cNvCxnSpPr>
            <p:nvPr/>
          </p:nvCxnSpPr>
          <p:spPr>
            <a:xfrm rot="5400000">
              <a:off x="5525562" y="2533087"/>
              <a:ext cx="421262" cy="2091486"/>
            </a:xfrm>
            <a:prstGeom prst="bentConnector3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223953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13E7F-80BA-96EA-3186-21FE598EE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goes wrong? One way: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D379C9-D27F-E4A6-FFE9-03ECC7F4C64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1137D26C-0CAA-FBD8-6796-43F748F903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9730632"/>
              </p:ext>
            </p:extLst>
          </p:nvPr>
        </p:nvGraphicFramePr>
        <p:xfrm>
          <a:off x="1384515" y="1608817"/>
          <a:ext cx="6096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37069092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66611338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416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+1 worker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database 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 worker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194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576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503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08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5+1 =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644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5-1 =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61987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BA77680-E2C2-E332-965C-1355A374DEEF}"/>
              </a:ext>
            </a:extLst>
          </p:cNvPr>
          <p:cNvSpPr txBox="1"/>
          <p:nvPr/>
        </p:nvSpPr>
        <p:spPr>
          <a:xfrm>
            <a:off x="2845895" y="2383419"/>
            <a:ext cx="10374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&lt; SELECT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E17E95-E49B-C1AA-3086-C923174893C5}"/>
              </a:ext>
            </a:extLst>
          </p:cNvPr>
          <p:cNvSpPr txBox="1"/>
          <p:nvPr/>
        </p:nvSpPr>
        <p:spPr>
          <a:xfrm>
            <a:off x="4987872" y="2740475"/>
            <a:ext cx="1047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SELECT &gt;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898547-D7FA-DFE7-F092-3E061E468FB2}"/>
              </a:ext>
            </a:extLst>
          </p:cNvPr>
          <p:cNvSpPr txBox="1"/>
          <p:nvPr/>
        </p:nvSpPr>
        <p:spPr>
          <a:xfrm>
            <a:off x="2845895" y="3108638"/>
            <a:ext cx="10775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UPDATE &gt;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80E67E-7131-ECC1-5FAF-8F2BBC5E2465}"/>
              </a:ext>
            </a:extLst>
          </p:cNvPr>
          <p:cNvSpPr txBox="1"/>
          <p:nvPr/>
        </p:nvSpPr>
        <p:spPr>
          <a:xfrm>
            <a:off x="4957415" y="3485455"/>
            <a:ext cx="10775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&lt; UPDATE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D31BEE-15D3-2760-05F6-5A31D5B3BB61}"/>
              </a:ext>
            </a:extLst>
          </p:cNvPr>
          <p:cNvSpPr txBox="1"/>
          <p:nvPr/>
        </p:nvSpPr>
        <p:spPr>
          <a:xfrm rot="16200000">
            <a:off x="736869" y="2244282"/>
            <a:ext cx="6751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TIME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DC0E1A9-4B42-2195-ECBA-E403DD44820C}"/>
              </a:ext>
            </a:extLst>
          </p:cNvPr>
          <p:cNvCxnSpPr/>
          <p:nvPr/>
        </p:nvCxnSpPr>
        <p:spPr>
          <a:xfrm>
            <a:off x="1074462" y="2704746"/>
            <a:ext cx="0" cy="76411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2739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0BC89-0AFF-5C34-AC3D-4C960041D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Demonstration fixed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9B6B93-6814-3824-0CE7-D2E2363128D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05DD196-4B1A-66FA-A972-6AD721750A68}"/>
              </a:ext>
            </a:extLst>
          </p:cNvPr>
          <p:cNvSpPr txBox="1"/>
          <p:nvPr/>
        </p:nvSpPr>
        <p:spPr>
          <a:xfrm>
            <a:off x="3020854" y="1254165"/>
            <a:ext cx="3339193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UPDATE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my_table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SET value =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C3A225-4B0F-FE37-19D2-3745870112C5}"/>
              </a:ext>
            </a:extLst>
          </p:cNvPr>
          <p:cNvSpPr txBox="1"/>
          <p:nvPr/>
        </p:nvSpPr>
        <p:spPr>
          <a:xfrm>
            <a:off x="3171893" y="3789461"/>
            <a:ext cx="3037114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ourier" pitchFamily="2" charset="0"/>
              </a:rPr>
              <a:t>SELECT value FROM </a:t>
            </a:r>
            <a:r>
              <a:rPr lang="en-US" b="1" dirty="0" err="1">
                <a:latin typeface="Courier" pitchFamily="2" charset="0"/>
              </a:rPr>
              <a:t>my_table</a:t>
            </a:r>
            <a:endParaRPr lang="en-US" b="1" dirty="0">
              <a:latin typeface="Courier" pitchFamily="2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E87CE1E-C77E-8DCE-3E97-B2492248007A}"/>
              </a:ext>
            </a:extLst>
          </p:cNvPr>
          <p:cNvGrpSpPr/>
          <p:nvPr/>
        </p:nvGrpSpPr>
        <p:grpSpPr>
          <a:xfrm>
            <a:off x="634092" y="1983204"/>
            <a:ext cx="8112716" cy="1384995"/>
            <a:chOff x="634092" y="1774165"/>
            <a:chExt cx="8112716" cy="138499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B483C77-41BE-4800-799F-38C5008D491F}"/>
                </a:ext>
              </a:extLst>
            </p:cNvPr>
            <p:cNvSpPr txBox="1"/>
            <p:nvPr/>
          </p:nvSpPr>
          <p:spPr>
            <a:xfrm>
              <a:off x="634092" y="1774165"/>
              <a:ext cx="3929744" cy="138499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do 500 times:</a:t>
              </a:r>
            </a:p>
            <a:p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</a:t>
              </a:r>
              <a:r>
                <a:rPr lang="en-US" b="1" dirty="0">
                  <a:solidFill>
                    <a:srgbClr val="C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BEGIN</a:t>
              </a:r>
            </a:p>
            <a:p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v = SELECT value FROM </a:t>
              </a:r>
              <a:r>
                <a:rPr lang="en-US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my_table</a:t>
              </a:r>
              <a:endParaRPr lang="en-US" b="1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v += 1</a:t>
              </a:r>
            </a:p>
            <a:p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UPDATE </a:t>
              </a:r>
              <a:r>
                <a:rPr lang="en-US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my_table</a:t>
              </a:r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SET value = v</a:t>
              </a:r>
            </a:p>
            <a:p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</a:t>
              </a:r>
              <a:r>
                <a:rPr lang="en-US" b="1" dirty="0">
                  <a:solidFill>
                    <a:srgbClr val="C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COMMIT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98CEF98-7724-1B0F-07C9-BB7AEC4E1AAC}"/>
                </a:ext>
              </a:extLst>
            </p:cNvPr>
            <p:cNvSpPr txBox="1"/>
            <p:nvPr/>
          </p:nvSpPr>
          <p:spPr>
            <a:xfrm>
              <a:off x="4817064" y="1774165"/>
              <a:ext cx="3929744" cy="138499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do 500 times:</a:t>
              </a:r>
            </a:p>
            <a:p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</a:t>
              </a:r>
              <a:r>
                <a:rPr lang="en-US" b="1" dirty="0">
                  <a:solidFill>
                    <a:srgbClr val="C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BEGIN</a:t>
              </a:r>
            </a:p>
            <a:p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v = SELECT value FROM </a:t>
              </a:r>
              <a:r>
                <a:rPr lang="en-US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my_table</a:t>
              </a:r>
              <a:endParaRPr lang="en-US" b="1" dirty="0">
                <a:latin typeface="Courier New" panose="02070309020205020404" pitchFamily="49" charset="0"/>
                <a:cs typeface="Courier New" panose="02070309020205020404" pitchFamily="49" charset="0"/>
              </a:endParaRPr>
            </a:p>
            <a:p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v -= 1</a:t>
              </a:r>
            </a:p>
            <a:p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UPDATE </a:t>
              </a:r>
              <a:r>
                <a:rPr lang="en-US" b="1" dirty="0" err="1">
                  <a:latin typeface="Courier New" panose="02070309020205020404" pitchFamily="49" charset="0"/>
                  <a:cs typeface="Courier New" panose="02070309020205020404" pitchFamily="49" charset="0"/>
                </a:rPr>
                <a:t>my_table</a:t>
              </a:r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SET value = v</a:t>
              </a:r>
            </a:p>
            <a:p>
              <a:r>
                <a:rPr lang="en-US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 </a:t>
              </a:r>
              <a:r>
                <a:rPr lang="en-US" b="1" dirty="0">
                  <a:solidFill>
                    <a:srgbClr val="C0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COMMIT</a:t>
              </a:r>
            </a:p>
          </p:txBody>
        </p:sp>
      </p:grp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FDAAC016-2021-F95A-0A4D-A363AD59F4D6}"/>
              </a:ext>
            </a:extLst>
          </p:cNvPr>
          <p:cNvCxnSpPr>
            <a:stCxn id="5" idx="2"/>
            <a:endCxn id="6" idx="0"/>
          </p:cNvCxnSpPr>
          <p:nvPr/>
        </p:nvCxnSpPr>
        <p:spPr>
          <a:xfrm rot="5400000">
            <a:off x="3434077" y="726830"/>
            <a:ext cx="421262" cy="2091487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8B35D604-9021-ACCE-CB15-346DDFB9E17A}"/>
              </a:ext>
            </a:extLst>
          </p:cNvPr>
          <p:cNvCxnSpPr>
            <a:stCxn id="5" idx="2"/>
            <a:endCxn id="8" idx="0"/>
          </p:cNvCxnSpPr>
          <p:nvPr/>
        </p:nvCxnSpPr>
        <p:spPr>
          <a:xfrm rot="16200000" flipH="1">
            <a:off x="5525562" y="726830"/>
            <a:ext cx="421262" cy="2091485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>
            <a:extLst>
              <a:ext uri="{FF2B5EF4-FFF2-40B4-BE49-F238E27FC236}">
                <a16:creationId xmlns:a16="http://schemas.microsoft.com/office/drawing/2014/main" id="{7C8DB8E6-E2A2-645E-1EEA-D6DAE9B87713}"/>
              </a:ext>
            </a:extLst>
          </p:cNvPr>
          <p:cNvCxnSpPr>
            <a:stCxn id="6" idx="2"/>
            <a:endCxn id="7" idx="0"/>
          </p:cNvCxnSpPr>
          <p:nvPr/>
        </p:nvCxnSpPr>
        <p:spPr>
          <a:xfrm rot="16200000" flipH="1">
            <a:off x="3434076" y="2533087"/>
            <a:ext cx="421262" cy="209148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C10E11C2-82E0-50F6-60E3-6FEAB75517B5}"/>
              </a:ext>
            </a:extLst>
          </p:cNvPr>
          <p:cNvCxnSpPr>
            <a:stCxn id="8" idx="2"/>
            <a:endCxn id="7" idx="0"/>
          </p:cNvCxnSpPr>
          <p:nvPr/>
        </p:nvCxnSpPr>
        <p:spPr>
          <a:xfrm rot="5400000">
            <a:off x="5525562" y="2533087"/>
            <a:ext cx="421262" cy="2091486"/>
          </a:xfrm>
          <a:prstGeom prst="bent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35290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013E7F-80BA-96EA-3186-21FE598EE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transactions help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D379C9-D27F-E4A6-FFE9-03ECC7F4C64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 dirty="0"/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1137D26C-0CAA-FBD8-6796-43F748F903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2299662"/>
              </p:ext>
            </p:extLst>
          </p:nvPr>
        </p:nvGraphicFramePr>
        <p:xfrm>
          <a:off x="1384515" y="1608817"/>
          <a:ext cx="6096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370690924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66611338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416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+1 worker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database 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-1 worker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194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576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503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(wait)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08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5+1 =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 or 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(wait)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644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(wait)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38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61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6-1 = 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729580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BBA77680-E2C2-E332-965C-1355A374DEEF}"/>
              </a:ext>
            </a:extLst>
          </p:cNvPr>
          <p:cNvSpPr txBox="1"/>
          <p:nvPr/>
        </p:nvSpPr>
        <p:spPr>
          <a:xfrm>
            <a:off x="2865933" y="2391788"/>
            <a:ext cx="10374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&lt; SELECT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AE17E95-E49B-C1AA-3086-C923174893C5}"/>
              </a:ext>
            </a:extLst>
          </p:cNvPr>
          <p:cNvSpPr txBox="1"/>
          <p:nvPr/>
        </p:nvSpPr>
        <p:spPr>
          <a:xfrm>
            <a:off x="4972643" y="3867705"/>
            <a:ext cx="1047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SELECT &gt;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898547-D7FA-DFE7-F092-3E061E468FB2}"/>
              </a:ext>
            </a:extLst>
          </p:cNvPr>
          <p:cNvSpPr txBox="1"/>
          <p:nvPr/>
        </p:nvSpPr>
        <p:spPr>
          <a:xfrm>
            <a:off x="2845895" y="3108638"/>
            <a:ext cx="10775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UPDATE &gt;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80E67E-7131-ECC1-5FAF-8F2BBC5E2465}"/>
              </a:ext>
            </a:extLst>
          </p:cNvPr>
          <p:cNvSpPr txBox="1"/>
          <p:nvPr/>
        </p:nvSpPr>
        <p:spPr>
          <a:xfrm>
            <a:off x="4957415" y="4237119"/>
            <a:ext cx="10775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&lt; UPDATE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D31BEE-15D3-2760-05F6-5A31D5B3BB61}"/>
              </a:ext>
            </a:extLst>
          </p:cNvPr>
          <p:cNvSpPr txBox="1"/>
          <p:nvPr/>
        </p:nvSpPr>
        <p:spPr>
          <a:xfrm rot="16200000">
            <a:off x="736869" y="2244282"/>
            <a:ext cx="6751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TIME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DC0E1A9-4B42-2195-ECBA-E403DD44820C}"/>
              </a:ext>
            </a:extLst>
          </p:cNvPr>
          <p:cNvCxnSpPr/>
          <p:nvPr/>
        </p:nvCxnSpPr>
        <p:spPr>
          <a:xfrm>
            <a:off x="1074462" y="2704746"/>
            <a:ext cx="0" cy="76411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0480D3E-130D-87BD-FBEF-FB82D860F4E0}"/>
              </a:ext>
            </a:extLst>
          </p:cNvPr>
          <p:cNvSpPr txBox="1"/>
          <p:nvPr/>
        </p:nvSpPr>
        <p:spPr>
          <a:xfrm>
            <a:off x="2929251" y="3492670"/>
            <a:ext cx="9108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COMMIT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245D92-B0AE-290D-77BA-EB3A95E1963C}"/>
              </a:ext>
            </a:extLst>
          </p:cNvPr>
          <p:cNvSpPr txBox="1"/>
          <p:nvPr/>
        </p:nvSpPr>
        <p:spPr>
          <a:xfrm>
            <a:off x="3007798" y="2029415"/>
            <a:ext cx="7537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BEGIN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992ACED-533B-B3EA-8692-349752A27822}"/>
              </a:ext>
            </a:extLst>
          </p:cNvPr>
          <p:cNvSpPr txBox="1"/>
          <p:nvPr/>
        </p:nvSpPr>
        <p:spPr>
          <a:xfrm>
            <a:off x="5119318" y="2740498"/>
            <a:ext cx="7537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BEGIN</a:t>
            </a:r>
          </a:p>
        </p:txBody>
      </p:sp>
    </p:spTree>
    <p:extLst>
      <p:ext uri="{BB962C8B-B14F-4D97-AF65-F5344CB8AC3E}">
        <p14:creationId xmlns:p14="http://schemas.microsoft.com/office/powerpoint/2010/main" val="2681208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D379C9-D27F-E4A6-FFE9-03ECC7F4C64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483DAF7-E3B3-C26D-03FD-0F28A3EE59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3920" y="0"/>
            <a:ext cx="3839421" cy="514350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797BDF1-E42C-4B05-FF91-1B35A7AFCE1C}"/>
              </a:ext>
            </a:extLst>
          </p:cNvPr>
          <p:cNvSpPr txBox="1"/>
          <p:nvPr/>
        </p:nvSpPr>
        <p:spPr>
          <a:xfrm>
            <a:off x="663723" y="1547990"/>
            <a:ext cx="2698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Avenir Book" panose="02000503020000020003" pitchFamily="2" charset="0"/>
              </a:rPr>
              <a:t>What’s happening here?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E8E06E-408C-6D2D-9C87-ACACE51E0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</p:spPr>
        <p:txBody>
          <a:bodyPr/>
          <a:lstStyle/>
          <a:p>
            <a:r>
              <a:rPr lang="en-US" dirty="0"/>
              <a:t>Backups</a:t>
            </a:r>
          </a:p>
        </p:txBody>
      </p:sp>
    </p:spTree>
    <p:extLst>
      <p:ext uri="{BB962C8B-B14F-4D97-AF65-F5344CB8AC3E}">
        <p14:creationId xmlns:p14="http://schemas.microsoft.com/office/powerpoint/2010/main" val="1010350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0BC89-0AFF-5C34-AC3D-4C960041D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3664A1-BA15-7FDE-9927-107408B5BD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operating system (i.e., naïve) backup may capture an inconsistent database state</a:t>
            </a:r>
          </a:p>
          <a:p>
            <a:pPr lvl="1"/>
            <a:r>
              <a:rPr lang="en-US" dirty="0"/>
              <a:t>Transactions don’t help here</a:t>
            </a:r>
          </a:p>
          <a:p>
            <a:pPr lvl="1"/>
            <a:endParaRPr lang="en-US" dirty="0"/>
          </a:p>
          <a:p>
            <a:r>
              <a:rPr lang="en-US" dirty="0"/>
              <a:t>Ergo, use the database-provided backup/snapshot tool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Guarantees consistent view, even if backup takes hours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9B6B93-6814-3824-0CE7-D2E2363128D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350641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0BC89-0AFF-5C34-AC3D-4C960041D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Indexes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3664A1-BA15-7FDE-9927-107408B5BD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Index: a compact lookup table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Provides fast lookup over selected column(s) in a table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Stored in database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Automatically kept in sync with table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Easy-peasy:</a:t>
            </a:r>
          </a:p>
          <a:p>
            <a:pPr lvl="2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CREATE INDEX name ON table (column, ...)</a:t>
            </a:r>
          </a:p>
          <a:p>
            <a:pPr lvl="2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DROP INDEX name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Also specialty index types for text, spatial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9B6B93-6814-3824-0CE7-D2E2363128D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55160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925C0-CB42-EBFA-941E-81D0D7E03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Indexes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836BE-3008-C3F9-848B-EE9B8C04530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 dirty="0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3B2A5A4E-0BA8-4524-1731-BA9B677EBF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3020028"/>
              </p:ext>
            </p:extLst>
          </p:nvPr>
        </p:nvGraphicFramePr>
        <p:xfrm>
          <a:off x="5055080" y="752141"/>
          <a:ext cx="3657600" cy="194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48138649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678987015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3015614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Birthdate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House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361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Harry Potter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1980-07-31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Gryffindor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406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Hermione Granger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1979-09-19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Gryffindor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924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Draco Malfoy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1980-06-05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Slytherin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407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Ginny Weasley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1981-08-11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Gryffindor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944979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25E1519-E70B-B0B4-A0AA-8501B6C2B070}"/>
              </a:ext>
            </a:extLst>
          </p:cNvPr>
          <p:cNvSpPr txBox="1"/>
          <p:nvPr/>
        </p:nvSpPr>
        <p:spPr>
          <a:xfrm>
            <a:off x="5055080" y="445025"/>
            <a:ext cx="11081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STUDENT</a:t>
            </a:r>
          </a:p>
        </p:txBody>
      </p:sp>
      <p:graphicFrame>
        <p:nvGraphicFramePr>
          <p:cNvPr id="5" name="Table 8">
            <a:extLst>
              <a:ext uri="{FF2B5EF4-FFF2-40B4-BE49-F238E27FC236}">
                <a16:creationId xmlns:a16="http://schemas.microsoft.com/office/drawing/2014/main" id="{9840EA1D-2AE9-FE5E-EC1C-EE3E2269DD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3105674"/>
              </p:ext>
            </p:extLst>
          </p:nvPr>
        </p:nvGraphicFramePr>
        <p:xfrm>
          <a:off x="454617" y="1531899"/>
          <a:ext cx="1715146" cy="1417320"/>
        </p:xfrm>
        <a:graphic>
          <a:graphicData uri="http://schemas.openxmlformats.org/drawingml/2006/table">
            <a:tbl>
              <a:tblPr bandRow="1">
                <a:tableStyleId>{00A15C55-8517-42AA-B614-E9B94910E393}</a:tableStyleId>
              </a:tblPr>
              <a:tblGrid>
                <a:gridCol w="1715146">
                  <a:extLst>
                    <a:ext uri="{9D8B030D-6E8A-4147-A177-3AD203B41FA5}">
                      <a16:colId xmlns:a16="http://schemas.microsoft.com/office/drawing/2014/main" val="18236130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Draco Malfoy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308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Ginny Weasley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050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Harry Potter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305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Hermione Granger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560252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F91BECA2-7604-B3F4-461F-32A48F6872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59477"/>
              </p:ext>
            </p:extLst>
          </p:nvPr>
        </p:nvGraphicFramePr>
        <p:xfrm>
          <a:off x="2413860" y="3452400"/>
          <a:ext cx="1214034" cy="1417320"/>
        </p:xfrm>
        <a:graphic>
          <a:graphicData uri="http://schemas.openxmlformats.org/drawingml/2006/table">
            <a:tbl>
              <a:tblPr bandRow="1">
                <a:tableStyleId>{00A15C55-8517-42AA-B614-E9B94910E393}</a:tableStyleId>
              </a:tblPr>
              <a:tblGrid>
                <a:gridCol w="1214034">
                  <a:extLst>
                    <a:ext uri="{9D8B030D-6E8A-4147-A177-3AD203B41FA5}">
                      <a16:colId xmlns:a16="http://schemas.microsoft.com/office/drawing/2014/main" val="18236130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1979-09-19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308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1980-06-05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050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1980-07-31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305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1981-08-11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560252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C2CDC432-B8E0-F3BF-417E-AD4171DCC46A}"/>
              </a:ext>
            </a:extLst>
          </p:cNvPr>
          <p:cNvSpPr txBox="1"/>
          <p:nvPr/>
        </p:nvSpPr>
        <p:spPr>
          <a:xfrm>
            <a:off x="454617" y="1224122"/>
            <a:ext cx="12915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Name index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31A1615-065C-1B8E-AD37-040729ED0D89}"/>
              </a:ext>
            </a:extLst>
          </p:cNvPr>
          <p:cNvCxnSpPr>
            <a:cxnSpLocks/>
          </p:cNvCxnSpPr>
          <p:nvPr/>
        </p:nvCxnSpPr>
        <p:spPr>
          <a:xfrm>
            <a:off x="2247254" y="1704814"/>
            <a:ext cx="2745370" cy="462314"/>
          </a:xfrm>
          <a:prstGeom prst="straightConnector1">
            <a:avLst/>
          </a:prstGeom>
          <a:ln w="19050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A9C6802-61A0-8DFB-EE56-18A4D884E619}"/>
              </a:ext>
            </a:extLst>
          </p:cNvPr>
          <p:cNvCxnSpPr>
            <a:cxnSpLocks/>
          </p:cNvCxnSpPr>
          <p:nvPr/>
        </p:nvCxnSpPr>
        <p:spPr>
          <a:xfrm>
            <a:off x="2247254" y="2022529"/>
            <a:ext cx="2736226" cy="492071"/>
          </a:xfrm>
          <a:prstGeom prst="straightConnector1">
            <a:avLst/>
          </a:prstGeom>
          <a:ln w="19050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C995715-35BC-256D-B119-B00EFED42329}"/>
              </a:ext>
            </a:extLst>
          </p:cNvPr>
          <p:cNvCxnSpPr>
            <a:cxnSpLocks/>
          </p:cNvCxnSpPr>
          <p:nvPr/>
        </p:nvCxnSpPr>
        <p:spPr>
          <a:xfrm flipV="1">
            <a:off x="2247254" y="1316736"/>
            <a:ext cx="2763658" cy="1039007"/>
          </a:xfrm>
          <a:prstGeom prst="straightConnector1">
            <a:avLst/>
          </a:prstGeom>
          <a:ln w="19050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FDA0510-2CBD-593F-C70B-A71A683ADEAC}"/>
              </a:ext>
            </a:extLst>
          </p:cNvPr>
          <p:cNvCxnSpPr>
            <a:cxnSpLocks/>
          </p:cNvCxnSpPr>
          <p:nvPr/>
        </p:nvCxnSpPr>
        <p:spPr>
          <a:xfrm flipV="1">
            <a:off x="2247254" y="1737360"/>
            <a:ext cx="2763658" cy="1016773"/>
          </a:xfrm>
          <a:prstGeom prst="straightConnector1">
            <a:avLst/>
          </a:prstGeom>
          <a:ln w="19050">
            <a:solidFill>
              <a:srgbClr val="C00000"/>
            </a:solidFill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4B25B971-5831-2B72-C709-A03E02EBA8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5115" y="1156221"/>
            <a:ext cx="338562" cy="338562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36718335-2DDF-4564-41F6-DE76CC398E8F}"/>
              </a:ext>
            </a:extLst>
          </p:cNvPr>
          <p:cNvGrpSpPr/>
          <p:nvPr/>
        </p:nvGrpSpPr>
        <p:grpSpPr>
          <a:xfrm>
            <a:off x="2413860" y="1441342"/>
            <a:ext cx="2584343" cy="3197279"/>
            <a:chOff x="2413860" y="1441342"/>
            <a:chExt cx="2584343" cy="319727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2A514B0-3D1D-5883-F181-7F7891C25986}"/>
                </a:ext>
              </a:extLst>
            </p:cNvPr>
            <p:cNvSpPr txBox="1"/>
            <p:nvPr/>
          </p:nvSpPr>
          <p:spPr>
            <a:xfrm>
              <a:off x="2413860" y="2949219"/>
              <a:ext cx="12915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Birthdate index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0D324167-475A-F7E4-1148-744402B4B76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10977" y="1872055"/>
              <a:ext cx="1224483" cy="1728112"/>
            </a:xfrm>
            <a:prstGeom prst="straightConnector1">
              <a:avLst/>
            </a:prstGeom>
            <a:ln w="19050">
              <a:solidFill>
                <a:srgbClr val="00B050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7C2606D-6E56-82D9-CA9E-C336631A32C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10977" y="2278251"/>
              <a:ext cx="1267547" cy="1648643"/>
            </a:xfrm>
            <a:prstGeom prst="straightConnector1">
              <a:avLst/>
            </a:prstGeom>
            <a:ln w="19050">
              <a:solidFill>
                <a:srgbClr val="00B050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B6520995-5326-590D-9E27-D9E7B09C06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10977" y="1441342"/>
              <a:ext cx="1287226" cy="2841528"/>
            </a:xfrm>
            <a:prstGeom prst="straightConnector1">
              <a:avLst/>
            </a:prstGeom>
            <a:ln w="19050">
              <a:solidFill>
                <a:srgbClr val="00B050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054DBFFF-2C6F-0500-436A-5B0421B00C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710977" y="2634712"/>
              <a:ext cx="1232982" cy="2003909"/>
            </a:xfrm>
            <a:prstGeom prst="straightConnector1">
              <a:avLst/>
            </a:prstGeom>
            <a:ln w="19050">
              <a:solidFill>
                <a:srgbClr val="00B050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C8476FD7-FF9E-7E7F-164D-FC4E7D8795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299105" y="3071334"/>
              <a:ext cx="338562" cy="338562"/>
            </a:xfrm>
            <a:prstGeom prst="rect">
              <a:avLst/>
            </a:prstGeom>
          </p:spPr>
        </p:pic>
      </p:grpSp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133D0F75-84AF-435C-098B-7338A902C0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0329406"/>
              </p:ext>
            </p:extLst>
          </p:nvPr>
        </p:nvGraphicFramePr>
        <p:xfrm>
          <a:off x="6748646" y="3432972"/>
          <a:ext cx="1214034" cy="1417320"/>
        </p:xfrm>
        <a:graphic>
          <a:graphicData uri="http://schemas.openxmlformats.org/drawingml/2006/table">
            <a:tbl>
              <a:tblPr bandRow="1">
                <a:tableStyleId>{00A15C55-8517-42AA-B614-E9B94910E393}</a:tableStyleId>
              </a:tblPr>
              <a:tblGrid>
                <a:gridCol w="1214034">
                  <a:extLst>
                    <a:ext uri="{9D8B030D-6E8A-4147-A177-3AD203B41FA5}">
                      <a16:colId xmlns:a16="http://schemas.microsoft.com/office/drawing/2014/main" val="18236130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dirty="0"/>
                        <a:t>Gryffindor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308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Gryffindor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050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Gryffindor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305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Slytherin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560252"/>
                  </a:ext>
                </a:extLst>
              </a:tr>
            </a:tbl>
          </a:graphicData>
        </a:graphic>
      </p:graphicFrame>
      <p:grpSp>
        <p:nvGrpSpPr>
          <p:cNvPr id="64" name="Group 63">
            <a:extLst>
              <a:ext uri="{FF2B5EF4-FFF2-40B4-BE49-F238E27FC236}">
                <a16:creationId xmlns:a16="http://schemas.microsoft.com/office/drawing/2014/main" id="{24B9630E-277A-659C-40F8-38E47DABCE76}"/>
              </a:ext>
            </a:extLst>
          </p:cNvPr>
          <p:cNvGrpSpPr/>
          <p:nvPr/>
        </p:nvGrpSpPr>
        <p:grpSpPr>
          <a:xfrm>
            <a:off x="5001110" y="1324841"/>
            <a:ext cx="3000315" cy="3313780"/>
            <a:chOff x="5001110" y="1324841"/>
            <a:chExt cx="3000315" cy="331378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58E66A40-951D-E71D-F7B2-B245EEF21A00}"/>
                </a:ext>
              </a:extLst>
            </p:cNvPr>
            <p:cNvSpPr txBox="1"/>
            <p:nvPr/>
          </p:nvSpPr>
          <p:spPr>
            <a:xfrm>
              <a:off x="6709901" y="2949219"/>
              <a:ext cx="129152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House</a:t>
              </a:r>
            </a:p>
            <a:p>
              <a:r>
                <a:rPr lang="en-US" b="1" dirty="0"/>
                <a:t>index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BA8A24AD-CCA4-F7BD-62D6-371078F251B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61607" y="2504661"/>
              <a:ext cx="1585551" cy="1095506"/>
            </a:xfrm>
            <a:prstGeom prst="straightConnector1">
              <a:avLst/>
            </a:prstGeom>
            <a:ln w="19050">
              <a:solidFill>
                <a:srgbClr val="7030A0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5F7658F2-2904-3C99-2359-BA58F096BC0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80012" y="1324841"/>
              <a:ext cx="1605891" cy="2602053"/>
            </a:xfrm>
            <a:prstGeom prst="straightConnector1">
              <a:avLst/>
            </a:prstGeom>
            <a:ln w="19050">
              <a:solidFill>
                <a:srgbClr val="7030A0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66AAC6AB-4C2D-73E3-050C-6852F4783D9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17273" y="1781092"/>
              <a:ext cx="1654817" cy="2501778"/>
            </a:xfrm>
            <a:prstGeom prst="straightConnector1">
              <a:avLst/>
            </a:prstGeom>
            <a:ln w="19050">
              <a:solidFill>
                <a:srgbClr val="7030A0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E4E9D484-22EA-86E1-6742-24446D76CC7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001110" y="2135221"/>
              <a:ext cx="1670980" cy="2503400"/>
            </a:xfrm>
            <a:prstGeom prst="straightConnector1">
              <a:avLst/>
            </a:prstGeom>
            <a:ln w="19050">
              <a:solidFill>
                <a:srgbClr val="7030A0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F888EADE-666A-239D-C7B3-B53D04483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624118" y="3032176"/>
              <a:ext cx="338562" cy="33856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810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0BC89-0AFF-5C34-AC3D-4C960041D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 points on indexes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3664A1-BA15-7FDE-9927-107408B5BD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PRIMARY KEY, UNIQUE implemented using indexes!</a:t>
            </a:r>
          </a:p>
          <a:p>
            <a:pPr lvl="1"/>
            <a:endParaRPr lang="en-US" dirty="0">
              <a:latin typeface="Avenir Book" panose="02000503020000020003" pitchFamily="2" charset="0"/>
            </a:endParaRPr>
          </a:p>
          <a:p>
            <a:r>
              <a:rPr lang="en-US" dirty="0"/>
              <a:t>Query planner evaluates indexes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Accounts for difference in query returns between:</a:t>
            </a:r>
          </a:p>
          <a:p>
            <a:pPr lvl="2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Nest_ID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FROM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Bird_nests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Avenir Book" panose="02000503020000020003" pitchFamily="2" charset="0"/>
                <a:cs typeface="Courier New" panose="02070309020205020404" pitchFamily="49" charset="0"/>
              </a:rPr>
              <a:t>(uses index)</a:t>
            </a:r>
          </a:p>
          <a:p>
            <a:pPr lvl="2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Nest_ID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any_other_other_column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FROM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Bird_nests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Avenir Book" panose="02000503020000020003" pitchFamily="2" charset="0"/>
                <a:cs typeface="Courier New" panose="02070309020205020404" pitchFamily="49" charset="0"/>
              </a:rPr>
              <a:t>(doesn’t)</a:t>
            </a:r>
          </a:p>
          <a:p>
            <a:pPr lvl="1"/>
            <a:r>
              <a:rPr lang="en-US" dirty="0">
                <a:latin typeface="Avenir Book" panose="02000503020000020003" pitchFamily="2" charset="0"/>
              </a:rPr>
              <a:t>Use EXPLAIN to understand database’s reasoning (or not)</a:t>
            </a:r>
          </a:p>
          <a:p>
            <a:pPr lvl="1"/>
            <a:endParaRPr lang="en-US" dirty="0">
              <a:latin typeface="Avenir Book" panose="02000503020000020003" pitchFamily="2" charset="0"/>
            </a:endParaRPr>
          </a:p>
          <a:p>
            <a:r>
              <a:rPr lang="en-US" dirty="0"/>
              <a:t>Indexes carry their own cost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9B6B93-6814-3824-0CE7-D2E2363128D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2738287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C Santa Barbara Theme">
  <a:themeElements>
    <a:clrScheme name="UC Santa Barbara">
      <a:dk1>
        <a:srgbClr val="000000"/>
      </a:dk1>
      <a:lt1>
        <a:srgbClr val="FFFFFF"/>
      </a:lt1>
      <a:dk2>
        <a:srgbClr val="003660"/>
      </a:dk2>
      <a:lt2>
        <a:srgbClr val="FEBC11"/>
      </a:lt2>
      <a:accent1>
        <a:srgbClr val="04859B"/>
      </a:accent1>
      <a:accent2>
        <a:srgbClr val="798D38"/>
      </a:accent2>
      <a:accent3>
        <a:srgbClr val="0BA89A"/>
      </a:accent3>
      <a:accent4>
        <a:srgbClr val="EF5645"/>
      </a:accent4>
      <a:accent5>
        <a:srgbClr val="9CBEBE"/>
      </a:accent5>
      <a:accent6>
        <a:srgbClr val="DCD6CC"/>
      </a:accent6>
      <a:hlink>
        <a:srgbClr val="07518C"/>
      </a:hlink>
      <a:folHlink>
        <a:srgbClr val="A1AFB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3421</TotalTime>
  <Words>867</Words>
  <Application>Microsoft Macintosh PowerPoint</Application>
  <PresentationFormat>On-screen Show (16:9)</PresentationFormat>
  <Paragraphs>201</Paragraphs>
  <Slides>14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Lobster</vt:lpstr>
      <vt:lpstr>Calibri</vt:lpstr>
      <vt:lpstr>Courier</vt:lpstr>
      <vt:lpstr>Nunito Sans</vt:lpstr>
      <vt:lpstr>Courier New</vt:lpstr>
      <vt:lpstr>Avenir</vt:lpstr>
      <vt:lpstr>Century Gothic</vt:lpstr>
      <vt:lpstr>Avenir Book</vt:lpstr>
      <vt:lpstr>Arial</vt:lpstr>
      <vt:lpstr>Simple Light</vt:lpstr>
      <vt:lpstr>UC Santa Barbara Theme</vt:lpstr>
      <vt:lpstr>Advanced database topics</vt:lpstr>
      <vt:lpstr>Learning objectives</vt:lpstr>
      <vt:lpstr>Concurrency and transactions</vt:lpstr>
      <vt:lpstr>ACID properties</vt:lpstr>
      <vt:lpstr>Demonstration</vt:lpstr>
      <vt:lpstr>Demonstration: SQL statements</vt:lpstr>
      <vt:lpstr>What goes wrong? One way:</vt:lpstr>
      <vt:lpstr>Demonstration fixed</vt:lpstr>
      <vt:lpstr>How transactions help</vt:lpstr>
      <vt:lpstr>Backups</vt:lpstr>
      <vt:lpstr>Backups</vt:lpstr>
      <vt:lpstr>Indexes</vt:lpstr>
      <vt:lpstr>Indexes</vt:lpstr>
      <vt:lpstr>Further points on indexes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Relational databases and data modeling</dc:title>
  <cp:lastModifiedBy>Greg Janée</cp:lastModifiedBy>
  <cp:revision>324</cp:revision>
  <dcterms:modified xsi:type="dcterms:W3CDTF">2026-05-18T15:10:31Z</dcterms:modified>
</cp:coreProperties>
</file>